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47"/>
  </p:notesMasterIdLst>
  <p:sldIdLst>
    <p:sldId id="390" r:id="rId2"/>
    <p:sldId id="419" r:id="rId3"/>
    <p:sldId id="527" r:id="rId4"/>
    <p:sldId id="426" r:id="rId5"/>
    <p:sldId id="564" r:id="rId6"/>
    <p:sldId id="566" r:id="rId7"/>
    <p:sldId id="567" r:id="rId8"/>
    <p:sldId id="568" r:id="rId9"/>
    <p:sldId id="569" r:id="rId10"/>
    <p:sldId id="570" r:id="rId11"/>
    <p:sldId id="571" r:id="rId12"/>
    <p:sldId id="572" r:id="rId13"/>
    <p:sldId id="573" r:id="rId14"/>
    <p:sldId id="565" r:id="rId15"/>
    <p:sldId id="528" r:id="rId16"/>
    <p:sldId id="433" r:id="rId17"/>
    <p:sldId id="525" r:id="rId18"/>
    <p:sldId id="519" r:id="rId19"/>
    <p:sldId id="578" r:id="rId20"/>
    <p:sldId id="520" r:id="rId21"/>
    <p:sldId id="435" r:id="rId22"/>
    <p:sldId id="521" r:id="rId23"/>
    <p:sldId id="522" r:id="rId24"/>
    <p:sldId id="274" r:id="rId25"/>
    <p:sldId id="377" r:id="rId26"/>
    <p:sldId id="281" r:id="rId27"/>
    <p:sldId id="574" r:id="rId28"/>
    <p:sldId id="405" r:id="rId29"/>
    <p:sldId id="407" r:id="rId30"/>
    <p:sldId id="575" r:id="rId31"/>
    <p:sldId id="406" r:id="rId32"/>
    <p:sldId id="577" r:id="rId33"/>
    <p:sldId id="408" r:id="rId34"/>
    <p:sldId id="576" r:id="rId35"/>
    <p:sldId id="486" r:id="rId36"/>
    <p:sldId id="487" r:id="rId37"/>
    <p:sldId id="511" r:id="rId38"/>
    <p:sldId id="512" r:id="rId39"/>
    <p:sldId id="513" r:id="rId40"/>
    <p:sldId id="514" r:id="rId41"/>
    <p:sldId id="515" r:id="rId42"/>
    <p:sldId id="516" r:id="rId43"/>
    <p:sldId id="523" r:id="rId44"/>
    <p:sldId id="524" r:id="rId45"/>
    <p:sldId id="277" r:id="rId46"/>
  </p:sldIdLst>
  <p:sldSz cx="12192000" cy="6858000"/>
  <p:notesSz cx="6858000" cy="9144000"/>
  <p:embeddedFontLst>
    <p:embeddedFont>
      <p:font typeface="Andika" panose="02000000000000000000" pitchFamily="2" charset="0"/>
      <p:regular r:id="rId48"/>
      <p:bold r:id="rId49"/>
      <p:italic r:id="rId50"/>
      <p:boldItalic r:id="rId51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  <a:srgbClr val="0B267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280C357-5428-4DD1-B082-CFA0F58316AE}" v="2" dt="2026-06-04T15:08:20.509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587" autoAdjust="0"/>
    <p:restoredTop sz="86441" autoAdjust="0"/>
  </p:normalViewPr>
  <p:slideViewPr>
    <p:cSldViewPr snapToGrid="0">
      <p:cViewPr varScale="1">
        <p:scale>
          <a:sx n="84" d="100"/>
          <a:sy n="84" d="100"/>
        </p:scale>
        <p:origin x="108" y="174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-5"/>
    </p:cViewPr>
  </p:notesTextViewPr>
  <p:sorterViewPr>
    <p:cViewPr>
      <p:scale>
        <a:sx n="100" d="100"/>
        <a:sy n="100" d="100"/>
      </p:scale>
      <p:origin x="0" y="-776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notesMaster" Target="notesMasters/notesMaster1.xml"/><Relationship Id="rId50" Type="http://schemas.openxmlformats.org/officeDocument/2006/relationships/font" Target="fonts/font3.fntdata"/><Relationship Id="rId55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viewProps" Target="viewProps.xml"/><Relationship Id="rId58" Type="http://schemas.microsoft.com/office/2018/10/relationships/authors" Target="authors.xml"/><Relationship Id="rId5" Type="http://schemas.openxmlformats.org/officeDocument/2006/relationships/slide" Target="slides/slide4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font" Target="fonts/font1.fntdata"/><Relationship Id="rId56" Type="http://schemas.microsoft.com/office/2016/11/relationships/changesInfo" Target="changesInfos/changesInfo1.xml"/><Relationship Id="rId8" Type="http://schemas.openxmlformats.org/officeDocument/2006/relationships/slide" Target="slides/slide7.xml"/><Relationship Id="rId51" Type="http://schemas.openxmlformats.org/officeDocument/2006/relationships/font" Target="fonts/font4.fntdata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font" Target="fonts/font2.fntdata"/><Relationship Id="rId57" Type="http://schemas.microsoft.com/office/2015/10/relationships/revisionInfo" Target="revisionInfo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undo custSel addSld delSld modSld sldOrd">
      <pc:chgData name="Glen Jones" userId="e846aaca-4b24-4b13-b0d0-f2308e16b284" providerId="ADAL" clId="{ED47ACC3-9597-4D89-A1DC-43CF280EF274}" dt="2026-06-04T15:08:20.508" v="2625"/>
      <pc:docMkLst>
        <pc:docMk/>
      </pc:docMkLst>
      <pc:sldChg chg="modSp mod modAnim">
        <pc:chgData name="Glen Jones" userId="e846aaca-4b24-4b13-b0d0-f2308e16b284" providerId="ADAL" clId="{ED47ACC3-9597-4D89-A1DC-43CF280EF274}" dt="2026-06-04T15:08:20.508" v="2625"/>
        <pc:sldMkLst>
          <pc:docMk/>
          <pc:sldMk cId="2761761787" sldId="426"/>
        </pc:sldMkLst>
      </pc:sldChg>
      <pc:sldChg chg="add addAnim delAnim modAnim">
        <pc:chgData name="Glen Jones" userId="e846aaca-4b24-4b13-b0d0-f2308e16b284" providerId="ADAL" clId="{ED47ACC3-9597-4D89-A1DC-43CF280EF274}" dt="2026-05-07T08:58:52.952" v="2623"/>
        <pc:sldMkLst>
          <pc:docMk/>
          <pc:sldMk cId="4101653724" sldId="578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8E0AE5DC-9B80-4EC3-A950-834898D219A3}" type="datetimeFigureOut">
              <a:rPr lang="en-GB" smtClean="0"/>
              <a:pPr/>
              <a:t>04/06/2026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6FC48057-9267-4CD0-B561-411611CBA57F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7106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4565030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CB3CA14-B5B8-985F-0AF2-8540B58A426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760D8E5-37A5-34EF-EDF0-F2396FFAF82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A4A3BB4-119B-C9E6-4C72-B3E75ABF318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Year 5 &amp; 6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67664AA-1034-442F-A2E9-9B7D15E3A20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8796678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2BD6609-8E14-4FD8-D459-ED0EB714F1C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F51E9C8-11CB-F39F-276B-90D9BC5252F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E68B366-47EF-705E-8AC9-641BAA9AC45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Year 5 &amp; 6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9A3CC2C-7A2D-B2BE-4D81-1F00D726196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304277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E23BFEE-A5F5-8524-3273-A48E6C34C5A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DDEA4B2-6780-24ED-6AF3-30D5FAF476E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C65B539-2416-3DD3-386F-C43BD780E6A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Year 5 &amp; 6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15EFB7D-7DF5-D3B9-E7ED-352D1545C6C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3100846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78C13B7-8214-3631-9680-8009955B493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994F9B0-AF84-7A5F-5265-A326993EF41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5584755-1FD3-C976-827A-AA27412D9C4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Year 5 &amp; 6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659AED9-B110-440A-E486-256702AD71F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2909986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9BC4B5A-DBD6-8040-CC69-605632792E1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0F7FEA0-5DF4-7702-C2D3-6AE1BF24EEE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D726821-B178-4D56-D9D5-942674BF231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Year 5 &amp; 6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4A623A7-B3FC-9954-D1C2-676DB62EB58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3167657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9A57AF-6B6F-F5D4-B2C4-B55DEFD5752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67CAF21-96A2-1CFF-E0AC-B71148E8E2E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A13AAF7-EF43-5D34-2E1C-8D80E032546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16004C6-A4B0-463D-129D-82D55ADFE87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07871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352D403-8865-C2F3-1712-1F5C02E3BF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B4BA2E3-6DAB-46CC-6E79-F9714663B4D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C29B6ED-234A-A9C4-7441-F312772358D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2FB0927-2A60-4A04-5ACC-0240DD9F618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6393908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790BF9D-22E2-2B9D-5519-28498B2B259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47F7147-D51E-405A-6525-F3FF5C69CBD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3536F65-0A65-4B27-46AB-B3A3E4C8D2C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39ACD96-AA6A-432A-A6C4-292214951A5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0980352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38B2DE2-5FDD-3B22-6FC5-156236A03D6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883097B-2D21-7742-F261-88548468960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72F4EED-4353-6F1C-4668-9E9469C768F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ED173AC-B679-DD10-7BA1-F30C14A763D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5163027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4590DB3-8BE4-4ACF-576B-683B4ED50A4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5DA7349-AA50-669B-7E65-03844675912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21D5190-75F8-17CB-A22F-00201C228D2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F069820-BB03-C1D9-89B1-3C5603EB124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9688114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44AB38-B333-57C8-E695-9B39F3791DD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EE0CFC5-6621-E22B-43C0-A0BF31426D0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2544877-0EC3-DE54-0D36-4FC23703450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These words would be pronounced the same. So phonetically they are “correct”. But only one conveys the meaning of the word.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39667BB-7591-92CD-9100-3FB124E1EBA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2068676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F9E1856-6DF8-8A66-B2B8-4A5E9725BFA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1CD05DD-0AE8-2854-E524-9E923AA51DE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EBD52E1-8D4F-543A-C76B-FD291F73D12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9DEBD99-41AE-0F04-5C68-FAFAFA775F6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5817053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25AD56-CADD-212C-7226-2F64FE93BD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87DBA63-8279-7537-22AF-3D936B3C82D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FD7026C-4244-96FE-637F-34B8990023F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AD450DA-E839-F468-6AE7-8B9EC071E45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5115413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F9E1856-6DF8-8A66-B2B8-4A5E9725BFA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1CD05DD-0AE8-2854-E524-9E923AA51DE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EBD52E1-8D4F-543A-C76B-FD291F73D12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9DEBD99-41AE-0F04-5C68-FAFAFA775F6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5817053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90920962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Where has the E gone? </a:t>
            </a:r>
          </a:p>
          <a:p>
            <a:endParaRPr lang="en-GB" dirty="0"/>
          </a:p>
          <a:p>
            <a:r>
              <a:rPr lang="en-GB" dirty="0"/>
              <a:t>Base ends in a silent E and suffix starts with a vowel = Drop the 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26138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E848250-33EE-E586-2C2E-0E9FF2D3B6D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84D2698-05B2-778D-E678-69D9BAE6911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FFD2306-F176-2E8F-C1B8-B2E693B1585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Where has the E gone? </a:t>
            </a:r>
          </a:p>
          <a:p>
            <a:endParaRPr lang="en-GB" dirty="0"/>
          </a:p>
          <a:p>
            <a:r>
              <a:rPr lang="en-GB" dirty="0"/>
              <a:t>Base ends in a silent E and suffix starts with a vowel = Drop the 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1477693-1256-DB7A-DF02-A94A731C84F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52311674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657BBBE-5444-4C21-A88F-6E0CC6B0A7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BB49AD5-08C1-89A8-152B-AFD0B9FC588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4690857-609C-DA5D-2014-2D58EC96A0F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C03B117-CFC6-FF4E-E4E4-ADBDAB76918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90236885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905EA0D-52CC-975A-4B41-D58D5DC32D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8B300EB-D3A5-2958-69AB-94B215071EB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D6A5FC7-6E8F-684A-C204-79846E0CA65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38096D9-4EF6-AC5B-44FB-AA9D10B2279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2723182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3E8231E-1D96-A123-3909-BDFF0F8CEA4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732542C-B7F5-8F8E-1EB5-7C22E5D5F7F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39A9648-8198-3810-416E-3375DAA040C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2B1F76D-051C-5A39-590A-47DE96463D4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30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34281986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EC1064F-702B-2F89-6339-DCBFDFD299F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DDD0B08-BB5D-45AF-C258-2D158DACD3C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E8AE888-8D10-6FD9-60AE-B708DE65782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EB00C38-144A-56FD-4A79-88B04B0564D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31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528320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E87173E-6851-B1B4-B07E-CCF84F0D2E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6E8CAD4-1C8C-4D08-D938-6FF72F68ACE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D44D7FB-03BE-E469-8E01-91BDF634122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BAA2B35-9471-E4AE-4698-1FD01FB56F7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12272358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C2214F0-A80F-1B9D-4D85-594FA767ED7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4CFD555-0DCE-254F-915D-CDFF97F34EA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9681F62-8A39-CF59-6180-F2AE71818B9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234D293-A075-58B8-CB8D-10112DD6982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32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24115464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32293BC-6A9D-0AC4-D782-F7C125BE8CC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5D542AF-6DB8-9CE1-2CB3-707E5435C39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5F18BDB-0CA7-0DC8-C675-3349160BB44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09D25A3-80AB-2A4C-9439-562794AFF2A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33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38233087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E025284-31C5-0392-11B3-CB3AFC0861D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2821550-7110-DF8D-90F3-B25EC73AA45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5582801-FD39-7477-1B2D-74CF0F6B11E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D896D49-1C65-AA4E-FFE2-5CBA0B7D36B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34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65935542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43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00978952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If I know what the parts mean, I can spell the whole word.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45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7362500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2094B2-4E34-D5BD-693D-9C63106DDF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5419042-8CFD-80B5-0856-D1787A5C88C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78602EC-D3F2-018B-2987-BB0AF6153D3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If I know what the parts mean, I can spell the whole word.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C984014-4916-C9DD-A92B-C4122CB4149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8079181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8578808-E5EE-0196-3AC7-B7EED6E18C0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DDE026B-626E-B5B1-EE48-56F7C10EA72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3D71086-6E64-DF56-E09B-8265B693E10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Year 5 &amp; 6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6BECB3D-5A83-60A3-AC26-FD9B07FA1FB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0686938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600A037-541F-2E8E-7CB8-6D3CFB9C369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87F31D5-EE64-AC4C-75C0-0C6F7EBE6FF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1B0085E-2EF1-F426-D20E-E61C9911BCD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Year 5 &amp; 6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6C4CD1C-7CF1-F340-6584-40E36287CFA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0388543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0460953-4A21-E2B0-5966-700ADCBE27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5EC7EF4-5C5C-FC48-3529-08A00A03381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3FC4B70-201B-6B90-5D6F-DD3ED36D016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Year 5 &amp; 6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C9E80F1-7B85-7E5D-2190-A738EE9774B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1382515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AD7DE6A-A6AC-317B-53E0-C6D505F8BCD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373E99E-20AD-B937-8C57-F9626F3FA5A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835735C-35A9-9CDA-1B23-8DD2B6C1554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Year 5 &amp; 6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E0D0467-3A90-6276-FBE6-F4DF158C8FD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1324326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C4C3BBF-5C6F-F2A5-EB1D-DB2C3C63198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15A9CD5-CBB2-B9CA-5AD5-7E46DE096E7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A318407-29BA-653C-AAC5-6256208B929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Year 5 &amp; 6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5028E1C-90B7-6B71-912B-B7CB1213888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322991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04/06/2026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04/06/2026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04/06/2026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>
                <a:latin typeface="Andika" panose="02000000000000000000" pitchFamily="2" charset="0"/>
              </a:rPr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14337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04/06/2026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04/06/2026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04/06/2026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04/06/2026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04/06/2026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04/06/2026</a:t>
            </a:fld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04/06/2026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04/06/2026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04/06/2026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png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2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4.png"/><Relationship Id="rId7" Type="http://schemas.microsoft.com/office/2007/relationships/hdphoto" Target="../media/hdphoto2.wdp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microsoft.com/office/2007/relationships/hdphoto" Target="../media/hdphoto1.wdp"/><Relationship Id="rId4" Type="http://schemas.openxmlformats.org/officeDocument/2006/relationships/image" Target="../media/image6.png"/><Relationship Id="rId9" Type="http://schemas.microsoft.com/office/2007/relationships/hdphoto" Target="../media/hdphoto3.wdp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4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iagram&#10;&#10;Description automatically generated">
            <a:extLst>
              <a:ext uri="{FF2B5EF4-FFF2-40B4-BE49-F238E27FC236}">
                <a16:creationId xmlns:a16="http://schemas.microsoft.com/office/drawing/2014/main" id="{E8CFF44C-56B5-9BAD-F711-8E7073B9151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</a:t>
            </a:r>
            <a:r>
              <a:rPr lang="en-GB" i="1" dirty="0">
                <a:solidFill>
                  <a:schemeClr val="bg1"/>
                </a:solidFill>
              </a:rPr>
              <a:t>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</a:t>
            </a:r>
            <a:r>
              <a:rPr lang="en-GB" i="1" dirty="0">
                <a:solidFill>
                  <a:schemeClr val="bg1"/>
                </a:solidFill>
              </a:rPr>
              <a:t>, please click “</a:t>
            </a:r>
            <a:r>
              <a:rPr lang="en-GB" i="1" u="sng" dirty="0">
                <a:solidFill>
                  <a:schemeClr val="bg1"/>
                </a:solidFill>
              </a:rPr>
              <a:t>Slide Show</a:t>
            </a:r>
            <a:r>
              <a:rPr lang="en-GB" i="1" dirty="0">
                <a:solidFill>
                  <a:schemeClr val="bg1"/>
                </a:solidFill>
              </a:rPr>
              <a:t>” on the menu above and then “</a:t>
            </a:r>
            <a:r>
              <a:rPr lang="en-GB" i="1" u="sng" dirty="0">
                <a:solidFill>
                  <a:schemeClr val="bg1"/>
                </a:solidFill>
              </a:rPr>
              <a:t>From Beginning</a:t>
            </a:r>
            <a:r>
              <a:rPr lang="en-GB" i="1" dirty="0">
                <a:solidFill>
                  <a:schemeClr val="bg1"/>
                </a:solidFill>
              </a:rPr>
              <a:t>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sp>
        <p:nvSpPr>
          <p:cNvPr id="4" name="Rectangle: Rounded Corners 3">
            <a:hlinkClick r:id="rId5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10879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C3BD4E4-CCD5-7EBF-3B21-73A470D9F07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iagram, background pattern&#10;&#10;Description automatically generated">
            <a:extLst>
              <a:ext uri="{FF2B5EF4-FFF2-40B4-BE49-F238E27FC236}">
                <a16:creationId xmlns:a16="http://schemas.microsoft.com/office/drawing/2014/main" id="{FCDBA6E6-510A-080B-5555-15D5A7229DE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34096C66-9BDC-ECD2-05EA-17AB8997D6A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03535020"/>
              </p:ext>
            </p:extLst>
          </p:nvPr>
        </p:nvGraphicFramePr>
        <p:xfrm>
          <a:off x="297725" y="216825"/>
          <a:ext cx="5615868" cy="652633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88175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2971800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455893">
                  <a:extLst>
                    <a:ext uri="{9D8B030D-6E8A-4147-A177-3AD203B41FA5}">
                      <a16:colId xmlns:a16="http://schemas.microsoft.com/office/drawing/2014/main" val="3045675926"/>
                    </a:ext>
                  </a:extLst>
                </a:gridCol>
              </a:tblGrid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More than one or she/he/it does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cats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88046241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More than one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foxes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33719759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Happened in the past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5806432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-ing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Happening now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jumping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42790599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Comparing two things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3476794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Comparing 3 or more things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02719980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-ness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kindness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0311740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windy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4883615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ly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In a particular way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quickly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6920132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ment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Result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enjoyment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9970860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ful</a:t>
                      </a:r>
                      <a:endParaRPr lang="en-GB" sz="1400" i="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Full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hopeful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8266087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Without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careless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59875631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-ion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action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751916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storage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4312423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</a:t>
                      </a:r>
                      <a:r>
                        <a:rPr lang="en-GB" sz="1600" i="0" dirty="0" err="1"/>
                        <a:t>ure</a:t>
                      </a:r>
                      <a:endParaRPr lang="en-GB" sz="16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failure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65645942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ian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 person who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musician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4434038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-or &amp; -er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person who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actor/teacher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3421467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</a:t>
                      </a:r>
                      <a:r>
                        <a:rPr lang="en-GB" sz="1600" i="0" dirty="0" err="1"/>
                        <a:t>ist</a:t>
                      </a:r>
                      <a:endParaRPr lang="en-GB" sz="16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 person who believes or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artist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58560610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-ant &amp; -</a:t>
                      </a:r>
                      <a:r>
                        <a:rPr lang="en-GB" sz="1600" i="0" dirty="0" err="1"/>
                        <a:t>ent</a:t>
                      </a:r>
                      <a:endParaRPr lang="en-GB" sz="16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person who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assistant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87008801"/>
                  </a:ext>
                </a:extLst>
              </a:tr>
            </a:tbl>
          </a:graphicData>
        </a:graphic>
      </p:graphicFrame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64AC147C-C855-2050-678E-9D8991770BD0}"/>
              </a:ext>
            </a:extLst>
          </p:cNvPr>
          <p:cNvGraphicFramePr>
            <a:graphicFrameLocks noGrp="1"/>
          </p:cNvGraphicFramePr>
          <p:nvPr/>
        </p:nvGraphicFramePr>
        <p:xfrm>
          <a:off x="6095999" y="1707193"/>
          <a:ext cx="5798275" cy="502419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22401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2844800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531074">
                  <a:extLst>
                    <a:ext uri="{9D8B030D-6E8A-4147-A177-3AD203B41FA5}">
                      <a16:colId xmlns:a16="http://schemas.microsoft.com/office/drawing/2014/main" val="562131854"/>
                    </a:ext>
                  </a:extLst>
                </a:gridCol>
              </a:tblGrid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-hood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The state of being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childhood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10670799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-ward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Direction or movement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forward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27418558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-al &amp;-</a:t>
                      </a:r>
                      <a:r>
                        <a:rPr lang="en-GB" sz="1400" i="0" dirty="0" err="1"/>
                        <a:t>ial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natural/official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1939024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ary</a:t>
                      </a:r>
                      <a:r>
                        <a:rPr lang="en-GB" sz="1400" i="0" dirty="0"/>
                        <a:t>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Relating to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primary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12000507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ery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place or collection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bakery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38502627"/>
                  </a:ext>
                </a:extLst>
              </a:tr>
              <a:tr h="517748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ive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t">
                        <a:lnSpc>
                          <a:spcPts val="1500"/>
                        </a:lnSpc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Having the nature of / tending to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t">
                        <a:lnSpc>
                          <a:spcPts val="1500"/>
                        </a:lnSpc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active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99528608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ous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dangerous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26378613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-ship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friendship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78696866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-ty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safety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86728503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ity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activity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95465903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ence</a:t>
                      </a:r>
                      <a:r>
                        <a:rPr lang="en-GB" sz="1400" i="0" dirty="0"/>
                        <a:t> &amp; -</a:t>
                      </a:r>
                      <a:r>
                        <a:rPr lang="en-GB" sz="1400" i="0" dirty="0" err="1"/>
                        <a:t>ance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difference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83900548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en</a:t>
                      </a:r>
                      <a:endParaRPr lang="en-GB" sz="1400" i="0" dirty="0"/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Make or become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soften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06460224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FDE35076-2563-3419-FF5C-E6EC7382E83F}"/>
              </a:ext>
            </a:extLst>
          </p:cNvPr>
          <p:cNvSpPr txBox="1">
            <a:spLocks/>
          </p:cNvSpPr>
          <p:nvPr/>
        </p:nvSpPr>
        <p:spPr>
          <a:xfrm>
            <a:off x="6095999" y="210246"/>
            <a:ext cx="4951324" cy="600080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8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Suffixes we have met!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32CEAD7D-3981-D09A-3A63-A690A8D495B0}"/>
              </a:ext>
            </a:extLst>
          </p:cNvPr>
          <p:cNvSpPr txBox="1">
            <a:spLocks/>
          </p:cNvSpPr>
          <p:nvPr/>
        </p:nvSpPr>
        <p:spPr>
          <a:xfrm>
            <a:off x="6095999" y="963257"/>
            <a:ext cx="4951324" cy="600080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Can you fill in the blanks?</a:t>
            </a:r>
          </a:p>
        </p:txBody>
      </p:sp>
    </p:spTree>
    <p:extLst>
      <p:ext uri="{BB962C8B-B14F-4D97-AF65-F5344CB8AC3E}">
        <p14:creationId xmlns:p14="http://schemas.microsoft.com/office/powerpoint/2010/main" val="290191141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E91AB27-2B6C-4234-51C3-7720B6DDCAB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iagram, background pattern&#10;&#10;Description automatically generated">
            <a:extLst>
              <a:ext uri="{FF2B5EF4-FFF2-40B4-BE49-F238E27FC236}">
                <a16:creationId xmlns:a16="http://schemas.microsoft.com/office/drawing/2014/main" id="{87511286-8444-05EC-E86B-45F80186E73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59810E34-BA94-DB6D-4DFB-4AAAFBA2CD6E}"/>
              </a:ext>
            </a:extLst>
          </p:cNvPr>
          <p:cNvGraphicFramePr>
            <a:graphicFrameLocks noGrp="1"/>
          </p:cNvGraphicFramePr>
          <p:nvPr/>
        </p:nvGraphicFramePr>
        <p:xfrm>
          <a:off x="297725" y="216825"/>
          <a:ext cx="5615868" cy="652633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88175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2971800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455893">
                  <a:extLst>
                    <a:ext uri="{9D8B030D-6E8A-4147-A177-3AD203B41FA5}">
                      <a16:colId xmlns:a16="http://schemas.microsoft.com/office/drawing/2014/main" val="3045675926"/>
                    </a:ext>
                  </a:extLst>
                </a:gridCol>
              </a:tblGrid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More than one or she/he/it does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cats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88046241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More than one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foxes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33719759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Happened in the past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5806432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-ing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Happening now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jumping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42790599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Comparing two things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3476794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Comparing 3 or more things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02719980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-ness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kindness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0311740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windy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4883615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ly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In a particular way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quickly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6920132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ment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Result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enjoyment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9970860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ful</a:t>
                      </a:r>
                      <a:endParaRPr lang="en-GB" sz="1400" i="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Full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hopeful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8266087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Without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careless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59875631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-ion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action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751916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storage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4312423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</a:t>
                      </a:r>
                      <a:r>
                        <a:rPr lang="en-GB" sz="1600" i="0" dirty="0" err="1"/>
                        <a:t>ure</a:t>
                      </a:r>
                      <a:endParaRPr lang="en-GB" sz="16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failure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65645942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ian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 person who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musician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4434038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-or &amp; -er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person who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actor/teacher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3421467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</a:t>
                      </a:r>
                      <a:r>
                        <a:rPr lang="en-GB" sz="1600" i="0" dirty="0" err="1"/>
                        <a:t>ist</a:t>
                      </a:r>
                      <a:endParaRPr lang="en-GB" sz="16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 person who believes or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artist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58560610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-ant &amp; -</a:t>
                      </a:r>
                      <a:r>
                        <a:rPr lang="en-GB" sz="1600" i="0" dirty="0" err="1"/>
                        <a:t>ent</a:t>
                      </a:r>
                      <a:endParaRPr lang="en-GB" sz="16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person who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assistant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87008801"/>
                  </a:ext>
                </a:extLst>
              </a:tr>
            </a:tbl>
          </a:graphicData>
        </a:graphic>
      </p:graphicFrame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271E8548-8199-FF54-3C84-98A88B666CA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04608951"/>
              </p:ext>
            </p:extLst>
          </p:nvPr>
        </p:nvGraphicFramePr>
        <p:xfrm>
          <a:off x="6095999" y="1707193"/>
          <a:ext cx="5798275" cy="502419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22401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2844800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531074">
                  <a:extLst>
                    <a:ext uri="{9D8B030D-6E8A-4147-A177-3AD203B41FA5}">
                      <a16:colId xmlns:a16="http://schemas.microsoft.com/office/drawing/2014/main" val="562131854"/>
                    </a:ext>
                  </a:extLst>
                </a:gridCol>
              </a:tblGrid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-hood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The state of being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childhood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10670799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-ward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Direction or movement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forward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27418558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-al &amp;-</a:t>
                      </a:r>
                      <a:r>
                        <a:rPr lang="en-GB" sz="1400" i="0" dirty="0" err="1"/>
                        <a:t>ial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Relating to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natural/official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1939024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ary</a:t>
                      </a:r>
                      <a:r>
                        <a:rPr lang="en-GB" sz="1400" i="0" dirty="0"/>
                        <a:t>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Relating to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primary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12000507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ery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place or collection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bakery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38502627"/>
                  </a:ext>
                </a:extLst>
              </a:tr>
              <a:tr h="517748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ive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t">
                        <a:lnSpc>
                          <a:spcPts val="1500"/>
                        </a:lnSpc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Having the nature of / tending to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t">
                        <a:lnSpc>
                          <a:spcPts val="1500"/>
                        </a:lnSpc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active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99528608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ous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dangerous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26378613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-ship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friendship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78696866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-ty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safety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86728503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ity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activity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95465903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ence</a:t>
                      </a:r>
                      <a:r>
                        <a:rPr lang="en-GB" sz="1400" i="0" dirty="0"/>
                        <a:t> &amp; -</a:t>
                      </a:r>
                      <a:r>
                        <a:rPr lang="en-GB" sz="1400" i="0" dirty="0" err="1"/>
                        <a:t>ance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difference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83900548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en</a:t>
                      </a:r>
                      <a:endParaRPr lang="en-GB" sz="1400" i="0" dirty="0"/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Make or become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soften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06460224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FCCC40D6-BC2D-6E19-DF74-57534C1AC394}"/>
              </a:ext>
            </a:extLst>
          </p:cNvPr>
          <p:cNvSpPr txBox="1">
            <a:spLocks/>
          </p:cNvSpPr>
          <p:nvPr/>
        </p:nvSpPr>
        <p:spPr>
          <a:xfrm>
            <a:off x="6095999" y="210246"/>
            <a:ext cx="4951324" cy="600080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8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Suffixes we have met!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0F0388E4-309D-B54C-FFFB-068CA78992C0}"/>
              </a:ext>
            </a:extLst>
          </p:cNvPr>
          <p:cNvSpPr txBox="1">
            <a:spLocks/>
          </p:cNvSpPr>
          <p:nvPr/>
        </p:nvSpPr>
        <p:spPr>
          <a:xfrm>
            <a:off x="6095999" y="963257"/>
            <a:ext cx="4951324" cy="600080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Can you fill in the blanks?</a:t>
            </a:r>
          </a:p>
        </p:txBody>
      </p:sp>
    </p:spTree>
    <p:extLst>
      <p:ext uri="{BB962C8B-B14F-4D97-AF65-F5344CB8AC3E}">
        <p14:creationId xmlns:p14="http://schemas.microsoft.com/office/powerpoint/2010/main" val="395779722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D6F44B2-E7E0-57F7-49A9-4EB6A0B0730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iagram, background pattern&#10;&#10;Description automatically generated">
            <a:extLst>
              <a:ext uri="{FF2B5EF4-FFF2-40B4-BE49-F238E27FC236}">
                <a16:creationId xmlns:a16="http://schemas.microsoft.com/office/drawing/2014/main" id="{5CFD8712-A1F9-E567-7C3C-A40D4B3747A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6BE5368A-8480-9C99-143C-C031AD1C96E0}"/>
              </a:ext>
            </a:extLst>
          </p:cNvPr>
          <p:cNvGraphicFramePr>
            <a:graphicFrameLocks noGrp="1"/>
          </p:cNvGraphicFramePr>
          <p:nvPr/>
        </p:nvGraphicFramePr>
        <p:xfrm>
          <a:off x="297725" y="216825"/>
          <a:ext cx="5615868" cy="652633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88175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2971800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455893">
                  <a:extLst>
                    <a:ext uri="{9D8B030D-6E8A-4147-A177-3AD203B41FA5}">
                      <a16:colId xmlns:a16="http://schemas.microsoft.com/office/drawing/2014/main" val="3045675926"/>
                    </a:ext>
                  </a:extLst>
                </a:gridCol>
              </a:tblGrid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More than one or she/he/it does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cats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88046241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More than one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foxes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33719759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Happened in the past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5806432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-ing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Happening now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jumping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42790599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Comparing two things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3476794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Comparing 3 or more things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02719980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-ness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kindness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0311740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windy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4883615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ly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In a particular way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quickly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6920132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ment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Result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enjoyment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9970860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ful</a:t>
                      </a:r>
                      <a:endParaRPr lang="en-GB" sz="1400" i="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Full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hopeful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8266087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Without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careless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59875631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-ion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action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751916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storage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4312423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</a:t>
                      </a:r>
                      <a:r>
                        <a:rPr lang="en-GB" sz="1600" i="0" dirty="0" err="1"/>
                        <a:t>ure</a:t>
                      </a:r>
                      <a:endParaRPr lang="en-GB" sz="16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failure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65645942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ian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 person who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musician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4434038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-or &amp; -er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person who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actor/teacher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3421467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</a:t>
                      </a:r>
                      <a:r>
                        <a:rPr lang="en-GB" sz="1600" i="0" dirty="0" err="1"/>
                        <a:t>ist</a:t>
                      </a:r>
                      <a:endParaRPr lang="en-GB" sz="16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 person who believes or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artist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58560610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-ant &amp; -</a:t>
                      </a:r>
                      <a:r>
                        <a:rPr lang="en-GB" sz="1600" i="0" dirty="0" err="1"/>
                        <a:t>ent</a:t>
                      </a:r>
                      <a:endParaRPr lang="en-GB" sz="16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person who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assistant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87008801"/>
                  </a:ext>
                </a:extLst>
              </a:tr>
            </a:tbl>
          </a:graphicData>
        </a:graphic>
      </p:graphicFrame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B6C4C0AC-A39A-68C0-914B-F839EB83CC5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66523406"/>
              </p:ext>
            </p:extLst>
          </p:nvPr>
        </p:nvGraphicFramePr>
        <p:xfrm>
          <a:off x="6095999" y="1707193"/>
          <a:ext cx="5798275" cy="502419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22401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2844800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531074">
                  <a:extLst>
                    <a:ext uri="{9D8B030D-6E8A-4147-A177-3AD203B41FA5}">
                      <a16:colId xmlns:a16="http://schemas.microsoft.com/office/drawing/2014/main" val="562131854"/>
                    </a:ext>
                  </a:extLst>
                </a:gridCol>
              </a:tblGrid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-hood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The state of being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childhood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10670799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-ward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Direction or movement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forward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27418558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-al &amp;-</a:t>
                      </a:r>
                      <a:r>
                        <a:rPr lang="en-GB" sz="1400" i="0" dirty="0" err="1"/>
                        <a:t>ial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Relating to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natural/official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1939024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ary</a:t>
                      </a:r>
                      <a:r>
                        <a:rPr lang="en-GB" sz="1400" i="0" dirty="0"/>
                        <a:t>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Relating to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primary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12000507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ery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place or collection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bakery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38502627"/>
                  </a:ext>
                </a:extLst>
              </a:tr>
              <a:tr h="517748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ive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t">
                        <a:lnSpc>
                          <a:spcPts val="1500"/>
                        </a:lnSpc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Having the nature of / tending to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t">
                        <a:lnSpc>
                          <a:spcPts val="1500"/>
                        </a:lnSpc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active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99528608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ous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Full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dangerous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26378613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-ship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friendship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78696866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-ty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safety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86728503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ity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activity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95465903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ence</a:t>
                      </a:r>
                      <a:r>
                        <a:rPr lang="en-GB" sz="1400" i="0" dirty="0"/>
                        <a:t> &amp; -</a:t>
                      </a:r>
                      <a:r>
                        <a:rPr lang="en-GB" sz="1400" i="0" dirty="0" err="1"/>
                        <a:t>ance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difference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83900548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en</a:t>
                      </a:r>
                      <a:endParaRPr lang="en-GB" sz="1400" i="0" dirty="0"/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Make or become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soften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06460224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EBEE5A73-7BCA-2E6E-3D56-7C176EB4A7A3}"/>
              </a:ext>
            </a:extLst>
          </p:cNvPr>
          <p:cNvSpPr txBox="1">
            <a:spLocks/>
          </p:cNvSpPr>
          <p:nvPr/>
        </p:nvSpPr>
        <p:spPr>
          <a:xfrm>
            <a:off x="6095999" y="210246"/>
            <a:ext cx="4951324" cy="600080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8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Suffixes we have met!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FD407270-1B2B-98D7-38F7-ABB69DDBEDEA}"/>
              </a:ext>
            </a:extLst>
          </p:cNvPr>
          <p:cNvSpPr txBox="1">
            <a:spLocks/>
          </p:cNvSpPr>
          <p:nvPr/>
        </p:nvSpPr>
        <p:spPr>
          <a:xfrm>
            <a:off x="6095999" y="963257"/>
            <a:ext cx="4951324" cy="600080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Can you fill in the blanks?</a:t>
            </a:r>
          </a:p>
        </p:txBody>
      </p:sp>
    </p:spTree>
    <p:extLst>
      <p:ext uri="{BB962C8B-B14F-4D97-AF65-F5344CB8AC3E}">
        <p14:creationId xmlns:p14="http://schemas.microsoft.com/office/powerpoint/2010/main" val="371323120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6548698-C966-72C0-7E83-527D34E487E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iagram, background pattern&#10;&#10;Description automatically generated">
            <a:extLst>
              <a:ext uri="{FF2B5EF4-FFF2-40B4-BE49-F238E27FC236}">
                <a16:creationId xmlns:a16="http://schemas.microsoft.com/office/drawing/2014/main" id="{B51F5F13-3B9E-7471-408A-902F69F2968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2323E5B0-FBE1-D3A5-CD52-B4778F513163}"/>
              </a:ext>
            </a:extLst>
          </p:cNvPr>
          <p:cNvGraphicFramePr>
            <a:graphicFrameLocks noGrp="1"/>
          </p:cNvGraphicFramePr>
          <p:nvPr/>
        </p:nvGraphicFramePr>
        <p:xfrm>
          <a:off x="297725" y="216825"/>
          <a:ext cx="5615868" cy="652633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88175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2971800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455893">
                  <a:extLst>
                    <a:ext uri="{9D8B030D-6E8A-4147-A177-3AD203B41FA5}">
                      <a16:colId xmlns:a16="http://schemas.microsoft.com/office/drawing/2014/main" val="3045675926"/>
                    </a:ext>
                  </a:extLst>
                </a:gridCol>
              </a:tblGrid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More than one or she/he/it does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cats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88046241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More than one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foxes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33719759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Happened in the past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5806432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-ing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Happening now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jumping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42790599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Comparing two things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3476794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Comparing 3 or more things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02719980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-ness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kindness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0311740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windy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4883615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ly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In a particular way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quickly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6920132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ment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Result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enjoyment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9970860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ful</a:t>
                      </a:r>
                      <a:endParaRPr lang="en-GB" sz="1400" i="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Full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hopeful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8266087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Without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careless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59875631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-ion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action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751916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storage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4312423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</a:t>
                      </a:r>
                      <a:r>
                        <a:rPr lang="en-GB" sz="1600" i="0" dirty="0" err="1"/>
                        <a:t>ure</a:t>
                      </a:r>
                      <a:endParaRPr lang="en-GB" sz="16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failure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65645942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ian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 person who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musician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4434038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-or &amp; -er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person who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actor/teacher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3421467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</a:t>
                      </a:r>
                      <a:r>
                        <a:rPr lang="en-GB" sz="1600" i="0" dirty="0" err="1"/>
                        <a:t>ist</a:t>
                      </a:r>
                      <a:endParaRPr lang="en-GB" sz="16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 person who believes or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artist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58560610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-ant &amp; -</a:t>
                      </a:r>
                      <a:r>
                        <a:rPr lang="en-GB" sz="1600" i="0" dirty="0" err="1"/>
                        <a:t>ent</a:t>
                      </a:r>
                      <a:endParaRPr lang="en-GB" sz="16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person who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assistant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87008801"/>
                  </a:ext>
                </a:extLst>
              </a:tr>
            </a:tbl>
          </a:graphicData>
        </a:graphic>
      </p:graphicFrame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009D7DDE-D046-D402-4E19-06A5D0C1BBF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01136141"/>
              </p:ext>
            </p:extLst>
          </p:nvPr>
        </p:nvGraphicFramePr>
        <p:xfrm>
          <a:off x="6095999" y="1707193"/>
          <a:ext cx="5798275" cy="502419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22401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2844800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531074">
                  <a:extLst>
                    <a:ext uri="{9D8B030D-6E8A-4147-A177-3AD203B41FA5}">
                      <a16:colId xmlns:a16="http://schemas.microsoft.com/office/drawing/2014/main" val="562131854"/>
                    </a:ext>
                  </a:extLst>
                </a:gridCol>
              </a:tblGrid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-hood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The state of being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childhood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10670799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-ward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Direction or movement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forward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27418558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-al &amp;-</a:t>
                      </a:r>
                      <a:r>
                        <a:rPr lang="en-GB" sz="1400" i="0" dirty="0" err="1"/>
                        <a:t>ial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Relating to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natural/official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1939024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ary</a:t>
                      </a:r>
                      <a:r>
                        <a:rPr lang="en-GB" sz="1400" i="0" dirty="0"/>
                        <a:t>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Relating to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primary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12000507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ery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place or collection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bakery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38502627"/>
                  </a:ext>
                </a:extLst>
              </a:tr>
              <a:tr h="517748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ive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t">
                        <a:lnSpc>
                          <a:spcPts val="1500"/>
                        </a:lnSpc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Having the nature of / tending to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t">
                        <a:lnSpc>
                          <a:spcPts val="1500"/>
                        </a:lnSpc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active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99528608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ous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Full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dangerous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26378613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-ship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friendship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78696866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-ty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safety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86728503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ity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activity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95465903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ence</a:t>
                      </a:r>
                      <a:r>
                        <a:rPr lang="en-GB" sz="1400" i="0" dirty="0"/>
                        <a:t> &amp; -</a:t>
                      </a:r>
                      <a:r>
                        <a:rPr lang="en-GB" sz="1400" i="0" dirty="0" err="1"/>
                        <a:t>ance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difference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83900548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en</a:t>
                      </a:r>
                      <a:endParaRPr lang="en-GB" sz="1400" i="0" dirty="0"/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Make or become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soften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06460224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2E69CC64-3ECC-B08D-84AA-F917DF97C8C8}"/>
              </a:ext>
            </a:extLst>
          </p:cNvPr>
          <p:cNvSpPr txBox="1">
            <a:spLocks/>
          </p:cNvSpPr>
          <p:nvPr/>
        </p:nvSpPr>
        <p:spPr>
          <a:xfrm>
            <a:off x="6095999" y="210246"/>
            <a:ext cx="4951324" cy="600080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8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Suffixes we have met!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65C4541E-F9EB-8C64-9648-899881D4B69F}"/>
              </a:ext>
            </a:extLst>
          </p:cNvPr>
          <p:cNvSpPr txBox="1">
            <a:spLocks/>
          </p:cNvSpPr>
          <p:nvPr/>
        </p:nvSpPr>
        <p:spPr>
          <a:xfrm>
            <a:off x="6095999" y="963257"/>
            <a:ext cx="4951324" cy="600080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Can you fill in the blanks?</a:t>
            </a:r>
          </a:p>
        </p:txBody>
      </p:sp>
    </p:spTree>
    <p:extLst>
      <p:ext uri="{BB962C8B-B14F-4D97-AF65-F5344CB8AC3E}">
        <p14:creationId xmlns:p14="http://schemas.microsoft.com/office/powerpoint/2010/main" val="144001253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B82CDF0-6505-A397-8399-3E1BDD5D400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iagram, background pattern&#10;&#10;Description automatically generated">
            <a:extLst>
              <a:ext uri="{FF2B5EF4-FFF2-40B4-BE49-F238E27FC236}">
                <a16:creationId xmlns:a16="http://schemas.microsoft.com/office/drawing/2014/main" id="{DDEC242D-3EB5-7BE1-BDF8-44066D21E30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04EE6AD2-142F-11D1-BDB2-FFA94A3849C3}"/>
              </a:ext>
            </a:extLst>
          </p:cNvPr>
          <p:cNvGraphicFramePr>
            <a:graphicFrameLocks noGrp="1"/>
          </p:cNvGraphicFramePr>
          <p:nvPr/>
        </p:nvGraphicFramePr>
        <p:xfrm>
          <a:off x="297725" y="216825"/>
          <a:ext cx="5615868" cy="652633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88175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2971800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455893">
                  <a:extLst>
                    <a:ext uri="{9D8B030D-6E8A-4147-A177-3AD203B41FA5}">
                      <a16:colId xmlns:a16="http://schemas.microsoft.com/office/drawing/2014/main" val="3045675926"/>
                    </a:ext>
                  </a:extLst>
                </a:gridCol>
              </a:tblGrid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More than one or she/he/it does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cats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88046241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More than one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foxes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33719759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Happened in the past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5806432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-ing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Happening now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jumping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42790599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Comparing two things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3476794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Comparing 3 or more things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02719980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-ness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kindness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0311740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windy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4883615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ly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In a particular way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quickly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6920132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ment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Result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enjoyment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9970860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ful</a:t>
                      </a:r>
                      <a:endParaRPr lang="en-GB" sz="1400" i="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Full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hopeful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8266087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Without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careless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59875631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-ion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action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751916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storage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4312423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</a:t>
                      </a:r>
                      <a:r>
                        <a:rPr lang="en-GB" sz="1600" i="0" dirty="0" err="1"/>
                        <a:t>ure</a:t>
                      </a:r>
                      <a:endParaRPr lang="en-GB" sz="16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failure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65645942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ian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 person who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musician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4434038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-or &amp; -er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person who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actor/teacher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3421467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</a:t>
                      </a:r>
                      <a:r>
                        <a:rPr lang="en-GB" sz="1600" i="0" dirty="0" err="1"/>
                        <a:t>ist</a:t>
                      </a:r>
                      <a:endParaRPr lang="en-GB" sz="16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 person who believes or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artist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58560610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-ant &amp; -</a:t>
                      </a:r>
                      <a:r>
                        <a:rPr lang="en-GB" sz="1600" i="0" dirty="0" err="1"/>
                        <a:t>ent</a:t>
                      </a:r>
                      <a:endParaRPr lang="en-GB" sz="16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person who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assistant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87008801"/>
                  </a:ext>
                </a:extLst>
              </a:tr>
            </a:tbl>
          </a:graphicData>
        </a:graphic>
      </p:graphicFrame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74AFBA60-9743-FE07-29AD-08D5EC20BE09}"/>
              </a:ext>
            </a:extLst>
          </p:cNvPr>
          <p:cNvGraphicFramePr>
            <a:graphicFrameLocks noGrp="1"/>
          </p:cNvGraphicFramePr>
          <p:nvPr/>
        </p:nvGraphicFramePr>
        <p:xfrm>
          <a:off x="6095999" y="1707193"/>
          <a:ext cx="5798275" cy="502419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22401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2844800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531074">
                  <a:extLst>
                    <a:ext uri="{9D8B030D-6E8A-4147-A177-3AD203B41FA5}">
                      <a16:colId xmlns:a16="http://schemas.microsoft.com/office/drawing/2014/main" val="562131854"/>
                    </a:ext>
                  </a:extLst>
                </a:gridCol>
              </a:tblGrid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-hood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The state of being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childhood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10670799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-ward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Direction or movement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forward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27418558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-al &amp;-</a:t>
                      </a:r>
                      <a:r>
                        <a:rPr lang="en-GB" sz="1400" i="0" dirty="0" err="1"/>
                        <a:t>ial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Relating to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natural/official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1939024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ary</a:t>
                      </a:r>
                      <a:r>
                        <a:rPr lang="en-GB" sz="1400" i="0" dirty="0"/>
                        <a:t>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Relating to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primary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12000507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ery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place or collection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bakery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38502627"/>
                  </a:ext>
                </a:extLst>
              </a:tr>
              <a:tr h="517748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ive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t">
                        <a:lnSpc>
                          <a:spcPts val="1500"/>
                        </a:lnSpc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Having the nature of / tending to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t">
                        <a:lnSpc>
                          <a:spcPts val="1500"/>
                        </a:lnSpc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active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99528608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ous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Full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dangerous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26378613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-ship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friendship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78696866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-ty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safety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86728503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ity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activity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95465903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ence</a:t>
                      </a:r>
                      <a:r>
                        <a:rPr lang="en-GB" sz="1400" i="0" dirty="0"/>
                        <a:t> &amp; -</a:t>
                      </a:r>
                      <a:r>
                        <a:rPr lang="en-GB" sz="1400" i="0" dirty="0" err="1"/>
                        <a:t>ance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difference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83900548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en</a:t>
                      </a:r>
                      <a:endParaRPr lang="en-GB" sz="1400" i="0" dirty="0"/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Make or become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soften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06460224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E30A503C-F079-F892-683F-DBBE5733BBF9}"/>
              </a:ext>
            </a:extLst>
          </p:cNvPr>
          <p:cNvSpPr txBox="1">
            <a:spLocks/>
          </p:cNvSpPr>
          <p:nvPr/>
        </p:nvSpPr>
        <p:spPr>
          <a:xfrm>
            <a:off x="6095999" y="210246"/>
            <a:ext cx="4951324" cy="600080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8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Suffixes we have met!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5E8E0B8-1D37-AF62-CE5A-8A7A7AB04C20}"/>
              </a:ext>
            </a:extLst>
          </p:cNvPr>
          <p:cNvSpPr txBox="1">
            <a:spLocks/>
          </p:cNvSpPr>
          <p:nvPr/>
        </p:nvSpPr>
        <p:spPr>
          <a:xfrm>
            <a:off x="6095999" y="963257"/>
            <a:ext cx="4951324" cy="600080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Can you fill in the blanks?</a:t>
            </a:r>
          </a:p>
        </p:txBody>
      </p:sp>
    </p:spTree>
    <p:extLst>
      <p:ext uri="{BB962C8B-B14F-4D97-AF65-F5344CB8AC3E}">
        <p14:creationId xmlns:p14="http://schemas.microsoft.com/office/powerpoint/2010/main" val="314209444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Shape, background pattern&#10;&#10;Description automatically generated">
            <a:extLst>
              <a:ext uri="{FF2B5EF4-FFF2-40B4-BE49-F238E27FC236}">
                <a16:creationId xmlns:a16="http://schemas.microsoft.com/office/drawing/2014/main" id="{C10798E9-6A3C-26C6-506F-5B5CE412281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BE445365-092C-FA72-B246-1DE946BF3817}"/>
              </a:ext>
            </a:extLst>
          </p:cNvPr>
          <p:cNvSpPr txBox="1"/>
          <p:nvPr/>
        </p:nvSpPr>
        <p:spPr>
          <a:xfrm>
            <a:off x="333508" y="2165102"/>
            <a:ext cx="11534000" cy="783193"/>
          </a:xfrm>
          <a:prstGeom prst="round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latin typeface="Andika" panose="02000000000000000000" pitchFamily="2" charset="0"/>
              </a:rPr>
              <a:t>a </a:t>
            </a:r>
            <a:r>
              <a:rPr lang="en-US" sz="4000" dirty="0">
                <a:solidFill>
                  <a:srgbClr val="FFB9BA"/>
                </a:solidFill>
                <a:latin typeface="Andika" panose="02000000000000000000" pitchFamily="2" charset="0"/>
              </a:rPr>
              <a:t>b</a:t>
            </a:r>
            <a:r>
              <a:rPr lang="en-US" sz="4000" dirty="0">
                <a:latin typeface="Andika" panose="02000000000000000000" pitchFamily="2" charset="0"/>
              </a:rPr>
              <a:t> </a:t>
            </a:r>
            <a:r>
              <a:rPr lang="en-US" sz="4000" dirty="0">
                <a:solidFill>
                  <a:srgbClr val="92D050"/>
                </a:solidFill>
                <a:latin typeface="Andika" panose="02000000000000000000" pitchFamily="2" charset="0"/>
              </a:rPr>
              <a:t>c</a:t>
            </a:r>
            <a:r>
              <a:rPr lang="en-US" sz="4000" dirty="0">
                <a:latin typeface="Andika" panose="02000000000000000000" pitchFamily="2" charset="0"/>
              </a:rPr>
              <a:t> </a:t>
            </a:r>
            <a:r>
              <a:rPr lang="en-US" sz="4000" dirty="0">
                <a:solidFill>
                  <a:srgbClr val="C00000"/>
                </a:solidFill>
                <a:latin typeface="Andika" panose="02000000000000000000" pitchFamily="2" charset="0"/>
              </a:rPr>
              <a:t>d</a:t>
            </a:r>
            <a:r>
              <a:rPr lang="en-US" sz="4000" dirty="0">
                <a:solidFill>
                  <a:schemeClr val="accent1">
                    <a:lumMod val="60000"/>
                    <a:lumOff val="40000"/>
                  </a:schemeClr>
                </a:solidFill>
                <a:latin typeface="Andika" panose="02000000000000000000" pitchFamily="2" charset="0"/>
              </a:rPr>
              <a:t> e f</a:t>
            </a:r>
            <a:r>
              <a:rPr lang="en-US" sz="4000" dirty="0">
                <a:solidFill>
                  <a:schemeClr val="bg2">
                    <a:lumMod val="25000"/>
                  </a:schemeClr>
                </a:solidFill>
                <a:latin typeface="Andika" panose="02000000000000000000" pitchFamily="2" charset="0"/>
              </a:rPr>
              <a:t> g </a:t>
            </a:r>
            <a:r>
              <a:rPr lang="en-US" sz="4000" dirty="0">
                <a:solidFill>
                  <a:srgbClr val="FFB9BA"/>
                </a:solidFill>
                <a:latin typeface="Andika" panose="02000000000000000000" pitchFamily="2" charset="0"/>
              </a:rPr>
              <a:t>h</a:t>
            </a:r>
            <a:r>
              <a:rPr lang="en-US" sz="4000" dirty="0">
                <a:latin typeface="Andika" panose="02000000000000000000" pitchFamily="2" charset="0"/>
              </a:rPr>
              <a:t> i </a:t>
            </a:r>
            <a:r>
              <a:rPr lang="en-US" sz="4000" dirty="0">
                <a:solidFill>
                  <a:schemeClr val="accent5"/>
                </a:solidFill>
                <a:latin typeface="Andika" panose="02000000000000000000" pitchFamily="2" charset="0"/>
              </a:rPr>
              <a:t>j</a:t>
            </a:r>
            <a:r>
              <a:rPr lang="en-US" sz="4000" dirty="0">
                <a:latin typeface="Andika" panose="02000000000000000000" pitchFamily="2" charset="0"/>
              </a:rPr>
              <a:t> </a:t>
            </a:r>
            <a:r>
              <a:rPr lang="en-US" sz="4000" dirty="0">
                <a:solidFill>
                  <a:srgbClr val="7030A0"/>
                </a:solidFill>
                <a:latin typeface="Andika" panose="02000000000000000000" pitchFamily="2" charset="0"/>
              </a:rPr>
              <a:t>k</a:t>
            </a:r>
            <a:r>
              <a:rPr lang="en-US" sz="4000" dirty="0">
                <a:latin typeface="Andika" panose="02000000000000000000" pitchFamily="2" charset="0"/>
              </a:rPr>
              <a:t> </a:t>
            </a:r>
            <a:r>
              <a:rPr lang="en-US" sz="4000" dirty="0">
                <a:solidFill>
                  <a:srgbClr val="002060"/>
                </a:solidFill>
                <a:latin typeface="Andika" panose="02000000000000000000" pitchFamily="2" charset="0"/>
              </a:rPr>
              <a:t>l</a:t>
            </a:r>
            <a:r>
              <a:rPr lang="en-US" sz="4000" dirty="0">
                <a:latin typeface="Andika" panose="02000000000000000000" pitchFamily="2" charset="0"/>
              </a:rPr>
              <a:t> </a:t>
            </a:r>
            <a:r>
              <a:rPr lang="en-US" sz="4000" dirty="0">
                <a:solidFill>
                  <a:srgbClr val="92D050"/>
                </a:solidFill>
                <a:latin typeface="Andika" panose="02000000000000000000" pitchFamily="2" charset="0"/>
              </a:rPr>
              <a:t>m</a:t>
            </a:r>
            <a:r>
              <a:rPr lang="en-US" sz="4000" dirty="0">
                <a:latin typeface="Andika" panose="02000000000000000000" pitchFamily="2" charset="0"/>
              </a:rPr>
              <a:t> </a:t>
            </a:r>
            <a:r>
              <a:rPr lang="en-US" sz="4000" dirty="0">
                <a:solidFill>
                  <a:schemeClr val="accent2">
                    <a:lumMod val="60000"/>
                    <a:lumOff val="40000"/>
                  </a:schemeClr>
                </a:solidFill>
                <a:latin typeface="Andika" panose="02000000000000000000" pitchFamily="2" charset="0"/>
              </a:rPr>
              <a:t>n</a:t>
            </a:r>
            <a:r>
              <a:rPr lang="en-US" sz="4000" dirty="0">
                <a:solidFill>
                  <a:srgbClr val="000000"/>
                </a:solidFill>
                <a:latin typeface="Andika" panose="02000000000000000000" pitchFamily="2" charset="0"/>
              </a:rPr>
              <a:t> o </a:t>
            </a:r>
            <a:r>
              <a:rPr lang="en-US" sz="4000" dirty="0">
                <a:solidFill>
                  <a:schemeClr val="bg2">
                    <a:lumMod val="50000"/>
                  </a:schemeClr>
                </a:solidFill>
                <a:latin typeface="Andika" panose="02000000000000000000" pitchFamily="2" charset="0"/>
              </a:rPr>
              <a:t>p </a:t>
            </a:r>
            <a:r>
              <a:rPr lang="en-US" sz="4000" dirty="0">
                <a:solidFill>
                  <a:schemeClr val="accent1"/>
                </a:solidFill>
                <a:latin typeface="Andika" panose="02000000000000000000" pitchFamily="2" charset="0"/>
              </a:rPr>
              <a:t>q </a:t>
            </a:r>
            <a:r>
              <a:rPr lang="en-US" sz="4000" dirty="0">
                <a:solidFill>
                  <a:srgbClr val="FF0000"/>
                </a:solidFill>
                <a:latin typeface="Andika" panose="02000000000000000000" pitchFamily="2" charset="0"/>
              </a:rPr>
              <a:t>r </a:t>
            </a:r>
            <a:r>
              <a:rPr lang="en-US" sz="4000" dirty="0">
                <a:solidFill>
                  <a:schemeClr val="accent6">
                    <a:lumMod val="75000"/>
                  </a:schemeClr>
                </a:solidFill>
                <a:latin typeface="Andika" panose="02000000000000000000" pitchFamily="2" charset="0"/>
              </a:rPr>
              <a:t>s </a:t>
            </a:r>
            <a:r>
              <a:rPr lang="en-US" sz="4000" dirty="0">
                <a:solidFill>
                  <a:srgbClr val="FFC000"/>
                </a:solidFill>
                <a:latin typeface="Andika" panose="02000000000000000000" pitchFamily="2" charset="0"/>
              </a:rPr>
              <a:t>t u </a:t>
            </a:r>
            <a:r>
              <a:rPr lang="en-US" sz="4000" dirty="0">
                <a:solidFill>
                  <a:srgbClr val="5940B7"/>
                </a:solidFill>
                <a:latin typeface="Andika" panose="02000000000000000000" pitchFamily="2" charset="0"/>
              </a:rPr>
              <a:t>v </a:t>
            </a:r>
            <a:r>
              <a:rPr lang="en-US" sz="4000" dirty="0">
                <a:solidFill>
                  <a:schemeClr val="accent5"/>
                </a:solidFill>
                <a:latin typeface="Andika" panose="02000000000000000000" pitchFamily="2" charset="0"/>
              </a:rPr>
              <a:t>w </a:t>
            </a:r>
            <a:r>
              <a:rPr lang="en-US" sz="4000" dirty="0">
                <a:solidFill>
                  <a:schemeClr val="accent3"/>
                </a:solidFill>
                <a:latin typeface="Andika" panose="02000000000000000000" pitchFamily="2" charset="0"/>
              </a:rPr>
              <a:t>x </a:t>
            </a:r>
            <a:r>
              <a:rPr lang="en-US" sz="4000" dirty="0">
                <a:solidFill>
                  <a:schemeClr val="accent2"/>
                </a:solidFill>
                <a:latin typeface="Andika" panose="02000000000000000000" pitchFamily="2" charset="0"/>
              </a:rPr>
              <a:t>y </a:t>
            </a:r>
            <a:r>
              <a:rPr lang="en-US" sz="4000" dirty="0">
                <a:solidFill>
                  <a:schemeClr val="tx2">
                    <a:lumMod val="50000"/>
                    <a:lumOff val="50000"/>
                  </a:schemeClr>
                </a:solidFill>
                <a:latin typeface="Andika" panose="02000000000000000000" pitchFamily="2" charset="0"/>
              </a:rPr>
              <a:t>z</a:t>
            </a:r>
            <a:endParaRPr lang="en-US" sz="3200" dirty="0">
              <a:solidFill>
                <a:schemeClr val="tx2">
                  <a:lumMod val="50000"/>
                  <a:lumOff val="50000"/>
                </a:schemeClr>
              </a:solidFill>
              <a:latin typeface="Andika" panose="02000000000000000000" pitchFamily="2" charset="0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07216C11-90CD-984F-00C3-C7434A0720FA}"/>
              </a:ext>
            </a:extLst>
          </p:cNvPr>
          <p:cNvSpPr txBox="1"/>
          <p:nvPr/>
        </p:nvSpPr>
        <p:spPr>
          <a:xfrm>
            <a:off x="2279803" y="648155"/>
            <a:ext cx="7670894" cy="1191816"/>
          </a:xfrm>
          <a:prstGeom prst="round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solidFill>
                  <a:schemeClr val="bg1"/>
                </a:solidFill>
                <a:latin typeface="Andika" panose="02000000000000000000" pitchFamily="2" charset="0"/>
              </a:rPr>
              <a:t>Which letters are vowels </a:t>
            </a:r>
            <a:br>
              <a:rPr lang="en-US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US" sz="3200" dirty="0">
                <a:solidFill>
                  <a:schemeClr val="bg1"/>
                </a:solidFill>
                <a:latin typeface="Andika" panose="02000000000000000000" pitchFamily="2" charset="0"/>
              </a:rPr>
              <a:t>when it comes to suffixes?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C51CE24C-2D67-41A4-FE5F-48856C0F5E4D}"/>
              </a:ext>
            </a:extLst>
          </p:cNvPr>
          <p:cNvSpPr txBox="1">
            <a:spLocks/>
          </p:cNvSpPr>
          <p:nvPr/>
        </p:nvSpPr>
        <p:spPr>
          <a:xfrm>
            <a:off x="333508" y="3169066"/>
            <a:ext cx="1050637" cy="783192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</a:t>
            </a:r>
            <a:endParaRPr lang="en-GB" sz="1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9C0D2C20-B77A-4B00-3E12-4AD575E5EC16}"/>
              </a:ext>
            </a:extLst>
          </p:cNvPr>
          <p:cNvSpPr txBox="1">
            <a:spLocks/>
          </p:cNvSpPr>
          <p:nvPr/>
        </p:nvSpPr>
        <p:spPr>
          <a:xfrm>
            <a:off x="2430181" y="3169066"/>
            <a:ext cx="1050637" cy="783192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</a:t>
            </a:r>
            <a:endParaRPr lang="en-GB" sz="1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2B2AE243-091D-AB4A-49BB-FAC363D45ECE}"/>
              </a:ext>
            </a:extLst>
          </p:cNvPr>
          <p:cNvSpPr txBox="1">
            <a:spLocks/>
          </p:cNvSpPr>
          <p:nvPr/>
        </p:nvSpPr>
        <p:spPr>
          <a:xfrm>
            <a:off x="4526854" y="3169066"/>
            <a:ext cx="1050637" cy="783192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</a:t>
            </a:r>
            <a:endParaRPr lang="en-GB" sz="1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866D7361-D175-0F25-8519-FEB39BFBAD9F}"/>
              </a:ext>
            </a:extLst>
          </p:cNvPr>
          <p:cNvSpPr txBox="1">
            <a:spLocks/>
          </p:cNvSpPr>
          <p:nvPr/>
        </p:nvSpPr>
        <p:spPr>
          <a:xfrm>
            <a:off x="6623527" y="3169066"/>
            <a:ext cx="1050637" cy="783192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</a:t>
            </a:r>
            <a:endParaRPr lang="en-GB" sz="1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3EA4EB1E-91A7-4502-6E4B-0EBCD495DAA3}"/>
              </a:ext>
            </a:extLst>
          </p:cNvPr>
          <p:cNvSpPr txBox="1">
            <a:spLocks/>
          </p:cNvSpPr>
          <p:nvPr/>
        </p:nvSpPr>
        <p:spPr>
          <a:xfrm>
            <a:off x="8720200" y="3169066"/>
            <a:ext cx="1050637" cy="783192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u</a:t>
            </a:r>
            <a:endParaRPr lang="en-GB" sz="1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5E08EEA-EF59-386E-B15E-4A8039A4DABB}"/>
              </a:ext>
            </a:extLst>
          </p:cNvPr>
          <p:cNvSpPr txBox="1"/>
          <p:nvPr/>
        </p:nvSpPr>
        <p:spPr>
          <a:xfrm>
            <a:off x="3137736" y="4273075"/>
            <a:ext cx="7438630" cy="646986"/>
          </a:xfrm>
          <a:prstGeom prst="roundRect">
            <a:avLst/>
          </a:prstGeom>
          <a:solidFill>
            <a:srgbClr val="00B0F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solidFill>
                  <a:schemeClr val="bg1"/>
                </a:solidFill>
                <a:latin typeface="Andika" panose="02000000000000000000" pitchFamily="2" charset="0"/>
              </a:rPr>
              <a:t>Y also acts like a vowel for suffixes!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DF5F133-3FA2-6409-C9B2-33169BA3073B}"/>
              </a:ext>
            </a:extLst>
          </p:cNvPr>
          <p:cNvSpPr txBox="1">
            <a:spLocks/>
          </p:cNvSpPr>
          <p:nvPr/>
        </p:nvSpPr>
        <p:spPr>
          <a:xfrm>
            <a:off x="10816871" y="3169066"/>
            <a:ext cx="1050637" cy="783192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y</a:t>
            </a:r>
            <a:endParaRPr lang="en-GB" sz="1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656419DB-59A5-04B7-1BF2-0DB205244DD6}"/>
              </a:ext>
            </a:extLst>
          </p:cNvPr>
          <p:cNvSpPr/>
          <p:nvPr/>
        </p:nvSpPr>
        <p:spPr>
          <a:xfrm rot="19507305">
            <a:off x="10231291" y="3925191"/>
            <a:ext cx="974979" cy="320817"/>
          </a:xfrm>
          <a:prstGeom prst="rightArrow">
            <a:avLst/>
          </a:prstGeom>
          <a:solidFill>
            <a:srgbClr val="00B0F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422188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3" grpId="0" animBg="1"/>
      <p:bldP spid="9" grpId="0" animBg="1"/>
      <p:bldP spid="10" grpId="0" animBg="1"/>
      <p:bldP spid="11" grpId="0" animBg="1"/>
      <p:bldP spid="28" grpId="0" animBg="1"/>
      <p:bldP spid="4" grpId="0" animBg="1"/>
      <p:bldP spid="5" grpId="0" animBg="1"/>
      <p:bldP spid="1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911C8A3-3A01-D99D-EC9E-1BD3CF1D1E4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C5C4DAC8-BB0E-7BB0-72C6-405B7CC305C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51387D-06CC-09BB-47DC-56953F589E2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suffix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B247CEC0-29EE-CEA2-F551-FFE301B7BDD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57547AE0-C586-569C-FEA9-C1AC975F00D0}"/>
              </a:ext>
            </a:extLst>
          </p:cNvPr>
          <p:cNvSpPr txBox="1">
            <a:spLocks/>
          </p:cNvSpPr>
          <p:nvPr/>
        </p:nvSpPr>
        <p:spPr>
          <a:xfrm>
            <a:off x="2646218" y="2357826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2: Double the consonant.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BC44837A-7E27-101A-A8B9-C535D86573EB}"/>
              </a:ext>
            </a:extLst>
          </p:cNvPr>
          <p:cNvSpPr txBox="1">
            <a:spLocks/>
          </p:cNvSpPr>
          <p:nvPr/>
        </p:nvSpPr>
        <p:spPr>
          <a:xfrm>
            <a:off x="2646218" y="3221940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3: Drop the silent E.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3F38E782-1068-B649-99BB-A8A7E15DAC79}"/>
              </a:ext>
            </a:extLst>
          </p:cNvPr>
          <p:cNvSpPr txBox="1">
            <a:spLocks/>
          </p:cNvSpPr>
          <p:nvPr/>
        </p:nvSpPr>
        <p:spPr>
          <a:xfrm>
            <a:off x="2646218" y="1525838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1: Just add the suffix.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1B914679-4B53-9041-52B7-01785BEBC4EB}"/>
              </a:ext>
            </a:extLst>
          </p:cNvPr>
          <p:cNvSpPr txBox="1">
            <a:spLocks/>
          </p:cNvSpPr>
          <p:nvPr/>
        </p:nvSpPr>
        <p:spPr>
          <a:xfrm>
            <a:off x="2646218" y="4086054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4: Change y to i.</a:t>
            </a:r>
          </a:p>
        </p:txBody>
      </p:sp>
    </p:spTree>
    <p:extLst>
      <p:ext uri="{BB962C8B-B14F-4D97-AF65-F5344CB8AC3E}">
        <p14:creationId xmlns:p14="http://schemas.microsoft.com/office/powerpoint/2010/main" val="374958809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8" grpId="0" animBg="1"/>
      <p:bldP spid="19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13D5A20-2954-EF7E-B2FA-64205DE1A36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3193C090-F83B-188A-9D5F-95474E83EC3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2F92113-AFBF-3E22-2DDE-CA6F710A0A6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suffix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E1FAA59F-B960-FA89-CA3A-4553685AB72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18" name="Title 1">
            <a:extLst>
              <a:ext uri="{FF2B5EF4-FFF2-40B4-BE49-F238E27FC236}">
                <a16:creationId xmlns:a16="http://schemas.microsoft.com/office/drawing/2014/main" id="{5E878B10-2D46-A21C-AA8E-03DA7839B683}"/>
              </a:ext>
            </a:extLst>
          </p:cNvPr>
          <p:cNvSpPr txBox="1">
            <a:spLocks/>
          </p:cNvSpPr>
          <p:nvPr/>
        </p:nvSpPr>
        <p:spPr>
          <a:xfrm>
            <a:off x="2646218" y="1525838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1: Just add the suffix.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67B67B4-58DF-3EC3-4D86-57CF0DF8C6EA}"/>
              </a:ext>
            </a:extLst>
          </p:cNvPr>
          <p:cNvSpPr txBox="1">
            <a:spLocks/>
          </p:cNvSpPr>
          <p:nvPr/>
        </p:nvSpPr>
        <p:spPr>
          <a:xfrm>
            <a:off x="2646218" y="2513001"/>
            <a:ext cx="8600902" cy="927802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We have seen and use Rule 1 many times: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C5CDFB5F-3DDB-7FCD-0CBA-2973FB30B12D}"/>
              </a:ext>
            </a:extLst>
          </p:cNvPr>
          <p:cNvSpPr txBox="1">
            <a:spLocks/>
          </p:cNvSpPr>
          <p:nvPr/>
        </p:nvSpPr>
        <p:spPr>
          <a:xfrm>
            <a:off x="2646218" y="3758162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jump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C7B5E2C3-F4A3-8079-3B8A-9F4EEA0DA990}"/>
              </a:ext>
            </a:extLst>
          </p:cNvPr>
          <p:cNvSpPr txBox="1">
            <a:spLocks/>
          </p:cNvSpPr>
          <p:nvPr/>
        </p:nvSpPr>
        <p:spPr>
          <a:xfrm>
            <a:off x="5203335" y="3758162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10" name="Cross 9">
            <a:extLst>
              <a:ext uri="{FF2B5EF4-FFF2-40B4-BE49-F238E27FC236}">
                <a16:creationId xmlns:a16="http://schemas.microsoft.com/office/drawing/2014/main" id="{C6F48522-9F6A-E13D-9747-E7CDF62C1E5B}"/>
              </a:ext>
            </a:extLst>
          </p:cNvPr>
          <p:cNvSpPr/>
          <p:nvPr/>
        </p:nvSpPr>
        <p:spPr>
          <a:xfrm>
            <a:off x="4709194" y="3898599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BAD84E01-09A8-C1B2-B42B-A53868524D3A}"/>
              </a:ext>
            </a:extLst>
          </p:cNvPr>
          <p:cNvSpPr/>
          <p:nvPr/>
        </p:nvSpPr>
        <p:spPr>
          <a:xfrm>
            <a:off x="7400963" y="3848775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2DE4ED2F-6317-D258-9D41-846EFEEFCCDB}"/>
              </a:ext>
            </a:extLst>
          </p:cNvPr>
          <p:cNvSpPr txBox="1">
            <a:spLocks/>
          </p:cNvSpPr>
          <p:nvPr/>
        </p:nvSpPr>
        <p:spPr>
          <a:xfrm>
            <a:off x="8821267" y="3722702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jumping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BE3AC66A-0191-4F7D-3BED-1F7A747E1F88}"/>
              </a:ext>
            </a:extLst>
          </p:cNvPr>
          <p:cNvSpPr txBox="1">
            <a:spLocks/>
          </p:cNvSpPr>
          <p:nvPr/>
        </p:nvSpPr>
        <p:spPr>
          <a:xfrm>
            <a:off x="2646218" y="4623490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help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08941495-8FE9-4B6F-55B8-7B60A7A318D9}"/>
              </a:ext>
            </a:extLst>
          </p:cNvPr>
          <p:cNvSpPr txBox="1">
            <a:spLocks/>
          </p:cNvSpPr>
          <p:nvPr/>
        </p:nvSpPr>
        <p:spPr>
          <a:xfrm>
            <a:off x="5203335" y="4622276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ed</a:t>
            </a:r>
          </a:p>
        </p:txBody>
      </p:sp>
      <p:sp>
        <p:nvSpPr>
          <p:cNvPr id="17" name="Cross 16">
            <a:extLst>
              <a:ext uri="{FF2B5EF4-FFF2-40B4-BE49-F238E27FC236}">
                <a16:creationId xmlns:a16="http://schemas.microsoft.com/office/drawing/2014/main" id="{5C8D4580-0705-1DA5-8EC8-300BE3326D39}"/>
              </a:ext>
            </a:extLst>
          </p:cNvPr>
          <p:cNvSpPr/>
          <p:nvPr/>
        </p:nvSpPr>
        <p:spPr>
          <a:xfrm>
            <a:off x="4709194" y="4779544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Arrow: Right 19">
            <a:extLst>
              <a:ext uri="{FF2B5EF4-FFF2-40B4-BE49-F238E27FC236}">
                <a16:creationId xmlns:a16="http://schemas.microsoft.com/office/drawing/2014/main" id="{AE6A875D-FBCC-A55C-8DD0-A11434E80D4A}"/>
              </a:ext>
            </a:extLst>
          </p:cNvPr>
          <p:cNvSpPr/>
          <p:nvPr/>
        </p:nvSpPr>
        <p:spPr>
          <a:xfrm>
            <a:off x="7400963" y="4729720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F66A6EB7-C306-F9ED-1777-756D8F9F362A}"/>
              </a:ext>
            </a:extLst>
          </p:cNvPr>
          <p:cNvSpPr txBox="1">
            <a:spLocks/>
          </p:cNvSpPr>
          <p:nvPr/>
        </p:nvSpPr>
        <p:spPr>
          <a:xfrm>
            <a:off x="8821267" y="465306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helped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958A98D9-97EB-5272-7F26-672A6B3A576B}"/>
              </a:ext>
            </a:extLst>
          </p:cNvPr>
          <p:cNvSpPr txBox="1">
            <a:spLocks/>
          </p:cNvSpPr>
          <p:nvPr/>
        </p:nvSpPr>
        <p:spPr>
          <a:xfrm>
            <a:off x="2646218" y="5583434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cat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14DEE76B-9C21-A05C-DC5E-392FF8C55B88}"/>
              </a:ext>
            </a:extLst>
          </p:cNvPr>
          <p:cNvSpPr txBox="1">
            <a:spLocks/>
          </p:cNvSpPr>
          <p:nvPr/>
        </p:nvSpPr>
        <p:spPr>
          <a:xfrm>
            <a:off x="5219109" y="5553856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FB44975C-1D75-53E9-577D-AE32F6E348E2}"/>
              </a:ext>
            </a:extLst>
          </p:cNvPr>
          <p:cNvSpPr txBox="1">
            <a:spLocks/>
          </p:cNvSpPr>
          <p:nvPr/>
        </p:nvSpPr>
        <p:spPr>
          <a:xfrm>
            <a:off x="8821267" y="5583434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cats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7" name="Arrow: Right 26">
            <a:extLst>
              <a:ext uri="{FF2B5EF4-FFF2-40B4-BE49-F238E27FC236}">
                <a16:creationId xmlns:a16="http://schemas.microsoft.com/office/drawing/2014/main" id="{4AC31CB4-56A3-2283-AC70-E86B3AE9809F}"/>
              </a:ext>
            </a:extLst>
          </p:cNvPr>
          <p:cNvSpPr/>
          <p:nvPr/>
        </p:nvSpPr>
        <p:spPr>
          <a:xfrm>
            <a:off x="7400963" y="5770399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8" name="Cross 27">
            <a:extLst>
              <a:ext uri="{FF2B5EF4-FFF2-40B4-BE49-F238E27FC236}">
                <a16:creationId xmlns:a16="http://schemas.microsoft.com/office/drawing/2014/main" id="{558E5BCD-44F3-A762-EC91-264E2B160D76}"/>
              </a:ext>
            </a:extLst>
          </p:cNvPr>
          <p:cNvSpPr/>
          <p:nvPr/>
        </p:nvSpPr>
        <p:spPr>
          <a:xfrm>
            <a:off x="4712566" y="573767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9759591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5" grpId="0" animBg="1"/>
      <p:bldP spid="16" grpId="0" animBg="1"/>
      <p:bldP spid="17" grpId="0" animBg="1"/>
      <p:bldP spid="20" grpId="0" animBg="1"/>
      <p:bldP spid="22" grpId="0" animBg="1"/>
      <p:bldP spid="24" grpId="0" animBg="1"/>
      <p:bldP spid="25" grpId="0" animBg="1"/>
      <p:bldP spid="26" grpId="0" animBg="1"/>
      <p:bldP spid="27" grpId="0" animBg="1"/>
      <p:bldP spid="2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16EAA3-5423-BD2B-DE8C-9E16490F4B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322D79DB-6B41-203A-A08E-8E3FC448FF5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A9CD91-FF45-5611-C81D-4486F8023F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suffix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62A41965-31BA-750D-5D16-49948AC654A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31F9CA53-164C-9A5E-C93F-E9548EBCACA1}"/>
              </a:ext>
            </a:extLst>
          </p:cNvPr>
          <p:cNvSpPr txBox="1">
            <a:spLocks/>
          </p:cNvSpPr>
          <p:nvPr/>
        </p:nvSpPr>
        <p:spPr>
          <a:xfrm>
            <a:off x="2646218" y="2357826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2: Double the consonant.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50CF450-E83F-8801-5E86-C5A3C6393349}"/>
              </a:ext>
            </a:extLst>
          </p:cNvPr>
          <p:cNvSpPr txBox="1">
            <a:spLocks/>
          </p:cNvSpPr>
          <p:nvPr/>
        </p:nvSpPr>
        <p:spPr>
          <a:xfrm>
            <a:off x="2646218" y="3221940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3: Drop the silent E.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A3BD9F6D-AE18-5E58-68F0-24004FE6FB86}"/>
              </a:ext>
            </a:extLst>
          </p:cNvPr>
          <p:cNvSpPr txBox="1">
            <a:spLocks/>
          </p:cNvSpPr>
          <p:nvPr/>
        </p:nvSpPr>
        <p:spPr>
          <a:xfrm>
            <a:off x="2646218" y="1525838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1: Just add the suffix.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26C434AE-68AD-187D-92AD-27EC5B5CD380}"/>
              </a:ext>
            </a:extLst>
          </p:cNvPr>
          <p:cNvSpPr txBox="1">
            <a:spLocks/>
          </p:cNvSpPr>
          <p:nvPr/>
        </p:nvSpPr>
        <p:spPr>
          <a:xfrm>
            <a:off x="2646218" y="4086054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4: Change y to i.</a:t>
            </a:r>
          </a:p>
        </p:txBody>
      </p:sp>
    </p:spTree>
    <p:extLst>
      <p:ext uri="{BB962C8B-B14F-4D97-AF65-F5344CB8AC3E}">
        <p14:creationId xmlns:p14="http://schemas.microsoft.com/office/powerpoint/2010/main" val="154704622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8" grpId="0" animBg="1"/>
      <p:bldP spid="19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DE5FC70-A283-14CF-14FF-44ED8D2CF6A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8CD965E2-BAB6-7C60-9C6C-2E2C1FC0C77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9162FA8-64B7-DDDE-C702-CC104320454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suffix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B870C188-DE1D-7E5C-B1E3-3858FB350B00}"/>
              </a:ext>
            </a:extLst>
          </p:cNvPr>
          <p:cNvSpPr txBox="1">
            <a:spLocks/>
          </p:cNvSpPr>
          <p:nvPr/>
        </p:nvSpPr>
        <p:spPr>
          <a:xfrm>
            <a:off x="2646217" y="1329126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2: Double the consonant.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C47C7702-7C98-6A16-8F2F-79CEC131F81E}"/>
              </a:ext>
            </a:extLst>
          </p:cNvPr>
          <p:cNvSpPr txBox="1">
            <a:spLocks/>
          </p:cNvSpPr>
          <p:nvPr/>
        </p:nvSpPr>
        <p:spPr>
          <a:xfrm>
            <a:off x="1185510" y="3061901"/>
            <a:ext cx="3262086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hop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D18E0BDE-0D0B-D775-8763-F601D9AF3B98}"/>
              </a:ext>
            </a:extLst>
          </p:cNvPr>
          <p:cNvSpPr txBox="1">
            <a:spLocks/>
          </p:cNvSpPr>
          <p:nvPr/>
        </p:nvSpPr>
        <p:spPr>
          <a:xfrm>
            <a:off x="5258190" y="3061901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28" name="Cross 27">
            <a:extLst>
              <a:ext uri="{FF2B5EF4-FFF2-40B4-BE49-F238E27FC236}">
                <a16:creationId xmlns:a16="http://schemas.microsoft.com/office/drawing/2014/main" id="{22CF351B-C33F-AA1B-DF46-753C175CDA41}"/>
              </a:ext>
            </a:extLst>
          </p:cNvPr>
          <p:cNvSpPr/>
          <p:nvPr/>
        </p:nvSpPr>
        <p:spPr>
          <a:xfrm>
            <a:off x="4638551" y="4100840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29" name="Arrow: Right 28">
            <a:extLst>
              <a:ext uri="{FF2B5EF4-FFF2-40B4-BE49-F238E27FC236}">
                <a16:creationId xmlns:a16="http://schemas.microsoft.com/office/drawing/2014/main" id="{C809E952-9B1C-C56C-E185-B4D5B8DDE65F}"/>
              </a:ext>
            </a:extLst>
          </p:cNvPr>
          <p:cNvSpPr/>
          <p:nvPr/>
        </p:nvSpPr>
        <p:spPr>
          <a:xfrm>
            <a:off x="7395261" y="3244009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20B96086-3843-4467-F205-0738438810E2}"/>
              </a:ext>
            </a:extLst>
          </p:cNvPr>
          <p:cNvSpPr txBox="1">
            <a:spLocks/>
          </p:cNvSpPr>
          <p:nvPr/>
        </p:nvSpPr>
        <p:spPr>
          <a:xfrm>
            <a:off x="8810491" y="3078934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ho</a:t>
            </a:r>
            <a:r>
              <a:rPr lang="en-GB" sz="2800" u="sng" dirty="0">
                <a:solidFill>
                  <a:schemeClr val="bg1"/>
                </a:solidFill>
                <a:ea typeface="Andika"/>
                <a:cs typeface="Andika"/>
              </a:rPr>
              <a:t>pp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id="{652A0FB8-B2FE-FC1C-DAC5-83F3E985CBFB}"/>
              </a:ext>
            </a:extLst>
          </p:cNvPr>
          <p:cNvSpPr txBox="1">
            <a:spLocks/>
          </p:cNvSpPr>
          <p:nvPr/>
        </p:nvSpPr>
        <p:spPr>
          <a:xfrm>
            <a:off x="1174611" y="3977234"/>
            <a:ext cx="3262086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big</a:t>
            </a:r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D105CAB7-B01E-4EA3-8414-94DD59F4D5D1}"/>
              </a:ext>
            </a:extLst>
          </p:cNvPr>
          <p:cNvSpPr txBox="1">
            <a:spLocks/>
          </p:cNvSpPr>
          <p:nvPr/>
        </p:nvSpPr>
        <p:spPr>
          <a:xfrm>
            <a:off x="5258190" y="396040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er</a:t>
            </a:r>
          </a:p>
        </p:txBody>
      </p:sp>
      <p:sp>
        <p:nvSpPr>
          <p:cNvPr id="33" name="Cross 32">
            <a:extLst>
              <a:ext uri="{FF2B5EF4-FFF2-40B4-BE49-F238E27FC236}">
                <a16:creationId xmlns:a16="http://schemas.microsoft.com/office/drawing/2014/main" id="{7A20CCAB-13A5-8E21-7EB9-75EA84C47B3D}"/>
              </a:ext>
            </a:extLst>
          </p:cNvPr>
          <p:cNvSpPr/>
          <p:nvPr/>
        </p:nvSpPr>
        <p:spPr>
          <a:xfrm>
            <a:off x="4669041" y="500541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34" name="Arrow: Right 33">
            <a:extLst>
              <a:ext uri="{FF2B5EF4-FFF2-40B4-BE49-F238E27FC236}">
                <a16:creationId xmlns:a16="http://schemas.microsoft.com/office/drawing/2014/main" id="{8708A22E-7E77-B597-9FBB-956981964BEC}"/>
              </a:ext>
            </a:extLst>
          </p:cNvPr>
          <p:cNvSpPr/>
          <p:nvPr/>
        </p:nvSpPr>
        <p:spPr>
          <a:xfrm>
            <a:off x="7395261" y="411013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35" name="Title 1">
            <a:extLst>
              <a:ext uri="{FF2B5EF4-FFF2-40B4-BE49-F238E27FC236}">
                <a16:creationId xmlns:a16="http://schemas.microsoft.com/office/drawing/2014/main" id="{0241B12F-DD3A-B2AB-7409-3BD0BEA06730}"/>
              </a:ext>
            </a:extLst>
          </p:cNvPr>
          <p:cNvSpPr txBox="1">
            <a:spLocks/>
          </p:cNvSpPr>
          <p:nvPr/>
        </p:nvSpPr>
        <p:spPr>
          <a:xfrm>
            <a:off x="8810491" y="397559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bi</a:t>
            </a:r>
            <a:r>
              <a:rPr lang="en-GB" sz="2800" u="sng" dirty="0">
                <a:solidFill>
                  <a:schemeClr val="bg1"/>
                </a:solidFill>
                <a:ea typeface="Andika"/>
                <a:cs typeface="Andika"/>
              </a:rPr>
              <a:t>gg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er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36" name="Title 1">
            <a:extLst>
              <a:ext uri="{FF2B5EF4-FFF2-40B4-BE49-F238E27FC236}">
                <a16:creationId xmlns:a16="http://schemas.microsoft.com/office/drawing/2014/main" id="{FEF8F356-13FE-1A51-076C-9049F7FD1E0B}"/>
              </a:ext>
            </a:extLst>
          </p:cNvPr>
          <p:cNvSpPr txBox="1">
            <a:spLocks/>
          </p:cNvSpPr>
          <p:nvPr/>
        </p:nvSpPr>
        <p:spPr>
          <a:xfrm>
            <a:off x="1222286" y="4872264"/>
            <a:ext cx="3262086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flat</a:t>
            </a:r>
          </a:p>
        </p:txBody>
      </p:sp>
      <p:sp>
        <p:nvSpPr>
          <p:cNvPr id="37" name="Title 1">
            <a:extLst>
              <a:ext uri="{FF2B5EF4-FFF2-40B4-BE49-F238E27FC236}">
                <a16:creationId xmlns:a16="http://schemas.microsoft.com/office/drawing/2014/main" id="{19CADC4A-74FD-C97B-9139-0C428CDE34E8}"/>
              </a:ext>
            </a:extLst>
          </p:cNvPr>
          <p:cNvSpPr txBox="1">
            <a:spLocks/>
          </p:cNvSpPr>
          <p:nvPr/>
        </p:nvSpPr>
        <p:spPr>
          <a:xfrm>
            <a:off x="5258190" y="4856327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est</a:t>
            </a:r>
          </a:p>
        </p:txBody>
      </p:sp>
      <p:sp>
        <p:nvSpPr>
          <p:cNvPr id="38" name="Title 1">
            <a:extLst>
              <a:ext uri="{FF2B5EF4-FFF2-40B4-BE49-F238E27FC236}">
                <a16:creationId xmlns:a16="http://schemas.microsoft.com/office/drawing/2014/main" id="{AAA5C193-7223-5F3A-1454-A7709C5B1615}"/>
              </a:ext>
            </a:extLst>
          </p:cNvPr>
          <p:cNvSpPr txBox="1">
            <a:spLocks/>
          </p:cNvSpPr>
          <p:nvPr/>
        </p:nvSpPr>
        <p:spPr>
          <a:xfrm>
            <a:off x="8810491" y="4872264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fla</a:t>
            </a:r>
            <a:r>
              <a:rPr lang="en-GB" sz="2800" u="sng" dirty="0">
                <a:solidFill>
                  <a:schemeClr val="bg1"/>
                </a:solidFill>
                <a:ea typeface="Andika"/>
                <a:cs typeface="Andika"/>
              </a:rPr>
              <a:t>tt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est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39" name="Arrow: Right 38">
            <a:extLst>
              <a:ext uri="{FF2B5EF4-FFF2-40B4-BE49-F238E27FC236}">
                <a16:creationId xmlns:a16="http://schemas.microsoft.com/office/drawing/2014/main" id="{E04BD835-FCDC-E944-9F8D-8F8BCB5170D1}"/>
              </a:ext>
            </a:extLst>
          </p:cNvPr>
          <p:cNvSpPr/>
          <p:nvPr/>
        </p:nvSpPr>
        <p:spPr>
          <a:xfrm>
            <a:off x="7395261" y="5150813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40" name="Cross 39">
            <a:extLst>
              <a:ext uri="{FF2B5EF4-FFF2-40B4-BE49-F238E27FC236}">
                <a16:creationId xmlns:a16="http://schemas.microsoft.com/office/drawing/2014/main" id="{F33B5184-6772-252A-20FB-4137AA146A79}"/>
              </a:ext>
            </a:extLst>
          </p:cNvPr>
          <p:cNvSpPr/>
          <p:nvPr/>
        </p:nvSpPr>
        <p:spPr>
          <a:xfrm>
            <a:off x="4652154" y="3202338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41" name="Title 1">
            <a:extLst>
              <a:ext uri="{FF2B5EF4-FFF2-40B4-BE49-F238E27FC236}">
                <a16:creationId xmlns:a16="http://schemas.microsoft.com/office/drawing/2014/main" id="{77E87D30-B3D7-848E-67A8-C864380ACBB3}"/>
              </a:ext>
            </a:extLst>
          </p:cNvPr>
          <p:cNvSpPr txBox="1">
            <a:spLocks/>
          </p:cNvSpPr>
          <p:nvPr/>
        </p:nvSpPr>
        <p:spPr>
          <a:xfrm>
            <a:off x="1185509" y="2192549"/>
            <a:ext cx="328168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/>
        </p:spPr>
        <p:txBody>
          <a:bodyPr vert="horz" lIns="91440" tIns="45720" rIns="91440" bIns="45720" rtlCol="0" anchor="ctr">
            <a:normAutofit lnSpcReduction="10000"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CVC end </a:t>
            </a:r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(not x, y or w) &amp; last syllable stressed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42" name="Title 1">
            <a:extLst>
              <a:ext uri="{FF2B5EF4-FFF2-40B4-BE49-F238E27FC236}">
                <a16:creationId xmlns:a16="http://schemas.microsoft.com/office/drawing/2014/main" id="{FA754106-009F-0BD8-7C0C-0D55039BBE13}"/>
              </a:ext>
            </a:extLst>
          </p:cNvPr>
          <p:cNvSpPr txBox="1">
            <a:spLocks/>
          </p:cNvSpPr>
          <p:nvPr/>
        </p:nvSpPr>
        <p:spPr>
          <a:xfrm>
            <a:off x="5258190" y="218226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/>
        </p:spPr>
        <p:txBody>
          <a:bodyPr vert="horz" lIns="91440" tIns="45720" rIns="91440" bIns="45720" rtlCol="0" anchor="ctr">
            <a:normAutofit fontScale="55000" lnSpcReduction="20000"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Suffix starts with a vowel (or y)</a:t>
            </a:r>
          </a:p>
        </p:txBody>
      </p:sp>
      <p:sp>
        <p:nvSpPr>
          <p:cNvPr id="43" name="Cross 42">
            <a:extLst>
              <a:ext uri="{FF2B5EF4-FFF2-40B4-BE49-F238E27FC236}">
                <a16:creationId xmlns:a16="http://schemas.microsoft.com/office/drawing/2014/main" id="{CD5DCA11-E798-64C6-A154-990EFE6FF79D}"/>
              </a:ext>
            </a:extLst>
          </p:cNvPr>
          <p:cNvSpPr/>
          <p:nvPr/>
        </p:nvSpPr>
        <p:spPr>
          <a:xfrm>
            <a:off x="4669043" y="2322706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44" name="Arrow: Right 43">
            <a:extLst>
              <a:ext uri="{FF2B5EF4-FFF2-40B4-BE49-F238E27FC236}">
                <a16:creationId xmlns:a16="http://schemas.microsoft.com/office/drawing/2014/main" id="{4AE88693-3334-CD50-9D60-CC7F641738F7}"/>
              </a:ext>
            </a:extLst>
          </p:cNvPr>
          <p:cNvSpPr/>
          <p:nvPr/>
        </p:nvSpPr>
        <p:spPr>
          <a:xfrm>
            <a:off x="7368129" y="2309097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45" name="Title 1">
            <a:extLst>
              <a:ext uri="{FF2B5EF4-FFF2-40B4-BE49-F238E27FC236}">
                <a16:creationId xmlns:a16="http://schemas.microsoft.com/office/drawing/2014/main" id="{BA057897-1EF3-F0E0-992D-D989307D67BF}"/>
              </a:ext>
            </a:extLst>
          </p:cNvPr>
          <p:cNvSpPr txBox="1">
            <a:spLocks/>
          </p:cNvSpPr>
          <p:nvPr/>
        </p:nvSpPr>
        <p:spPr>
          <a:xfrm>
            <a:off x="8810491" y="218226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/>
        </p:spPr>
        <p:txBody>
          <a:bodyPr vert="horz" lIns="91440" tIns="45720" rIns="91440" bIns="45720" rtlCol="0" anchor="ctr">
            <a:normAutofit fontScale="70000" lnSpcReduction="20000"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Double the consonant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46" name="Cross 45">
            <a:extLst>
              <a:ext uri="{FF2B5EF4-FFF2-40B4-BE49-F238E27FC236}">
                <a16:creationId xmlns:a16="http://schemas.microsoft.com/office/drawing/2014/main" id="{0DD1CAE7-EEF7-A650-16E7-264730FFCBB4}"/>
              </a:ext>
            </a:extLst>
          </p:cNvPr>
          <p:cNvSpPr/>
          <p:nvPr/>
        </p:nvSpPr>
        <p:spPr>
          <a:xfrm>
            <a:off x="4679255" y="5925727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47" name="Title 1">
            <a:extLst>
              <a:ext uri="{FF2B5EF4-FFF2-40B4-BE49-F238E27FC236}">
                <a16:creationId xmlns:a16="http://schemas.microsoft.com/office/drawing/2014/main" id="{696B736A-D430-38BB-B69E-404B37875692}"/>
              </a:ext>
            </a:extLst>
          </p:cNvPr>
          <p:cNvSpPr txBox="1">
            <a:spLocks/>
          </p:cNvSpPr>
          <p:nvPr/>
        </p:nvSpPr>
        <p:spPr>
          <a:xfrm>
            <a:off x="1222286" y="5785290"/>
            <a:ext cx="3262086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sun</a:t>
            </a:r>
          </a:p>
        </p:txBody>
      </p:sp>
      <p:sp>
        <p:nvSpPr>
          <p:cNvPr id="48" name="Title 1">
            <a:extLst>
              <a:ext uri="{FF2B5EF4-FFF2-40B4-BE49-F238E27FC236}">
                <a16:creationId xmlns:a16="http://schemas.microsoft.com/office/drawing/2014/main" id="{BBE2EC68-6DE5-7413-7742-00E280CEEB92}"/>
              </a:ext>
            </a:extLst>
          </p:cNvPr>
          <p:cNvSpPr txBox="1">
            <a:spLocks/>
          </p:cNvSpPr>
          <p:nvPr/>
        </p:nvSpPr>
        <p:spPr>
          <a:xfrm>
            <a:off x="5258190" y="575709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</a:t>
            </a:r>
          </a:p>
        </p:txBody>
      </p:sp>
      <p:sp>
        <p:nvSpPr>
          <p:cNvPr id="49" name="Title 1">
            <a:extLst>
              <a:ext uri="{FF2B5EF4-FFF2-40B4-BE49-F238E27FC236}">
                <a16:creationId xmlns:a16="http://schemas.microsoft.com/office/drawing/2014/main" id="{1DEFFE00-1396-9AE6-4C95-99DE8B1CA1C4}"/>
              </a:ext>
            </a:extLst>
          </p:cNvPr>
          <p:cNvSpPr txBox="1">
            <a:spLocks/>
          </p:cNvSpPr>
          <p:nvPr/>
        </p:nvSpPr>
        <p:spPr>
          <a:xfrm>
            <a:off x="8810491" y="576892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su</a:t>
            </a:r>
            <a:r>
              <a:rPr lang="en-GB" sz="2800" u="sng" dirty="0">
                <a:solidFill>
                  <a:schemeClr val="bg1"/>
                </a:solidFill>
                <a:ea typeface="Andika"/>
                <a:cs typeface="Andika"/>
              </a:rPr>
              <a:t>nn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y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50" name="Arrow: Right 49">
            <a:extLst>
              <a:ext uri="{FF2B5EF4-FFF2-40B4-BE49-F238E27FC236}">
                <a16:creationId xmlns:a16="http://schemas.microsoft.com/office/drawing/2014/main" id="{91DDCD10-731A-AF6E-CABB-0C01166161C1}"/>
              </a:ext>
            </a:extLst>
          </p:cNvPr>
          <p:cNvSpPr/>
          <p:nvPr/>
        </p:nvSpPr>
        <p:spPr>
          <a:xfrm>
            <a:off x="7395261" y="5977095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0165372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5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0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"/>
                            </p:stCondLst>
                            <p:childTnLst>
                              <p:par>
                                <p:cTn id="5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000"/>
                            </p:stCondLst>
                            <p:childTnLst>
                              <p:par>
                                <p:cTn id="6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500"/>
                            </p:stCondLst>
                            <p:childTnLst>
                              <p:par>
                                <p:cTn id="6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000"/>
                            </p:stCondLst>
                            <p:childTnLst>
                              <p:par>
                                <p:cTn id="6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EF21B42-5016-8391-A2B5-BDEFDD7C70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F5D2E0E3-0B73-9F22-48BE-5028F2E566B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CD21B34-8EF5-14C0-66F0-2053323160C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D3DAAD5C-5F12-3188-AC7C-989CAD201FA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2CAEC61A-8A44-FF58-D38F-7B8B64156B6B}"/>
              </a:ext>
            </a:extLst>
          </p:cNvPr>
          <p:cNvSpPr txBox="1">
            <a:spLocks/>
          </p:cNvSpPr>
          <p:nvPr/>
        </p:nvSpPr>
        <p:spPr>
          <a:xfrm>
            <a:off x="3078032" y="2722557"/>
            <a:ext cx="3017967" cy="959579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wanted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A35EC4B-1875-D7D1-43D4-997B8DE58C37}"/>
              </a:ext>
            </a:extLst>
          </p:cNvPr>
          <p:cNvSpPr txBox="1">
            <a:spLocks/>
          </p:cNvSpPr>
          <p:nvPr/>
        </p:nvSpPr>
        <p:spPr>
          <a:xfrm>
            <a:off x="6791029" y="2722556"/>
            <a:ext cx="3017967" cy="959579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wontid</a:t>
            </a:r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3802D5F2-1FA8-E6E9-C45E-9A25E79924E1}"/>
              </a:ext>
            </a:extLst>
          </p:cNvPr>
          <p:cNvSpPr txBox="1">
            <a:spLocks/>
          </p:cNvSpPr>
          <p:nvPr/>
        </p:nvSpPr>
        <p:spPr>
          <a:xfrm>
            <a:off x="370704" y="383060"/>
            <a:ext cx="11454712" cy="2088292"/>
          </a:xfrm>
          <a:prstGeom prst="roundRect">
            <a:avLst>
              <a:gd name="adj" fmla="val 31674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spelling of a word relates to: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the word is pronounced (phonics) and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the word means (morphology).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DCA5E2B-DD4C-F47E-ADB6-D9A902FC06A8}"/>
              </a:ext>
            </a:extLst>
          </p:cNvPr>
          <p:cNvSpPr txBox="1">
            <a:spLocks/>
          </p:cNvSpPr>
          <p:nvPr/>
        </p:nvSpPr>
        <p:spPr>
          <a:xfrm>
            <a:off x="2338281" y="3933341"/>
            <a:ext cx="8905497" cy="2541599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These words would be pronounced the same. Phonetically they are “correct”. </a:t>
            </a:r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But only one conveys the meaning of the word. </a:t>
            </a:r>
          </a:p>
        </p:txBody>
      </p:sp>
    </p:spTree>
    <p:extLst>
      <p:ext uri="{BB962C8B-B14F-4D97-AF65-F5344CB8AC3E}">
        <p14:creationId xmlns:p14="http://schemas.microsoft.com/office/powerpoint/2010/main" val="31977483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2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EEA444-8188-2B9F-1D60-CAB64E6D549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7D05A917-3653-4DC8-1262-C7CBC38A2B0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5D3A922-8A6C-FDF1-5AD3-B0977831C26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suffix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24BA7B94-AA60-AA20-2890-372AE9BEB6D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670F434B-8548-EBE3-FFA8-D8FEC1D05E54}"/>
              </a:ext>
            </a:extLst>
          </p:cNvPr>
          <p:cNvSpPr txBox="1">
            <a:spLocks/>
          </p:cNvSpPr>
          <p:nvPr/>
        </p:nvSpPr>
        <p:spPr>
          <a:xfrm>
            <a:off x="2646218" y="2357826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2: Double the consonant.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0537B97-B8F1-0CD2-6C9A-DD732C55F5E6}"/>
              </a:ext>
            </a:extLst>
          </p:cNvPr>
          <p:cNvSpPr txBox="1">
            <a:spLocks/>
          </p:cNvSpPr>
          <p:nvPr/>
        </p:nvSpPr>
        <p:spPr>
          <a:xfrm>
            <a:off x="2646218" y="3221940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3: Drop the silent E.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A3734257-A6F1-7FD1-90D3-033920C3108C}"/>
              </a:ext>
            </a:extLst>
          </p:cNvPr>
          <p:cNvSpPr txBox="1">
            <a:spLocks/>
          </p:cNvSpPr>
          <p:nvPr/>
        </p:nvSpPr>
        <p:spPr>
          <a:xfrm>
            <a:off x="2646218" y="1525838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1: Just add the suffix.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FF22D163-C10C-90D8-8213-D1A90F47BB72}"/>
              </a:ext>
            </a:extLst>
          </p:cNvPr>
          <p:cNvSpPr txBox="1">
            <a:spLocks/>
          </p:cNvSpPr>
          <p:nvPr/>
        </p:nvSpPr>
        <p:spPr>
          <a:xfrm>
            <a:off x="2646218" y="4086054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4: Change y to i.</a:t>
            </a:r>
          </a:p>
        </p:txBody>
      </p:sp>
    </p:spTree>
    <p:extLst>
      <p:ext uri="{BB962C8B-B14F-4D97-AF65-F5344CB8AC3E}">
        <p14:creationId xmlns:p14="http://schemas.microsoft.com/office/powerpoint/2010/main" val="99268316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8" grpId="0" animBg="1"/>
      <p:bldP spid="19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D8FF801-A1F4-001D-2EF8-F321E51873B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C55D51FF-959C-9949-62EB-341E373F502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BBE34ED-FB21-95E1-F48B-B9E1983E640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suffix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09D79EC-AE14-6C0A-F2AD-27DEECFE48C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1153D253-0935-C97D-DA7B-32D8D83B59E6}"/>
              </a:ext>
            </a:extLst>
          </p:cNvPr>
          <p:cNvSpPr txBox="1">
            <a:spLocks/>
          </p:cNvSpPr>
          <p:nvPr/>
        </p:nvSpPr>
        <p:spPr>
          <a:xfrm>
            <a:off x="2413001" y="1329126"/>
            <a:ext cx="713278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RULE 3: Drop the silent E.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250D70FB-4695-F82D-F4EC-D273067D4894}"/>
              </a:ext>
            </a:extLst>
          </p:cNvPr>
          <p:cNvSpPr txBox="1">
            <a:spLocks/>
          </p:cNvSpPr>
          <p:nvPr/>
        </p:nvSpPr>
        <p:spPr>
          <a:xfrm>
            <a:off x="2413000" y="3146052"/>
            <a:ext cx="25361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make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D5277836-86F5-C1CB-416A-6C642F99D907}"/>
              </a:ext>
            </a:extLst>
          </p:cNvPr>
          <p:cNvSpPr txBox="1">
            <a:spLocks/>
          </p:cNvSpPr>
          <p:nvPr/>
        </p:nvSpPr>
        <p:spPr>
          <a:xfrm>
            <a:off x="5695596" y="3146052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10" name="Cross 9">
            <a:extLst>
              <a:ext uri="{FF2B5EF4-FFF2-40B4-BE49-F238E27FC236}">
                <a16:creationId xmlns:a16="http://schemas.microsoft.com/office/drawing/2014/main" id="{D010575D-48D3-118D-648F-FCE4D85C9D83}"/>
              </a:ext>
            </a:extLst>
          </p:cNvPr>
          <p:cNvSpPr/>
          <p:nvPr/>
        </p:nvSpPr>
        <p:spPr>
          <a:xfrm>
            <a:off x="5201455" y="3286489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F26951B7-D5DE-D2B2-B30A-95DF1A930C25}"/>
              </a:ext>
            </a:extLst>
          </p:cNvPr>
          <p:cNvSpPr/>
          <p:nvPr/>
        </p:nvSpPr>
        <p:spPr>
          <a:xfrm>
            <a:off x="7893224" y="3256193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EDFF6E7C-5ED1-6C7E-8CB2-8F141F922355}"/>
              </a:ext>
            </a:extLst>
          </p:cNvPr>
          <p:cNvSpPr txBox="1">
            <a:spLocks/>
          </p:cNvSpPr>
          <p:nvPr/>
        </p:nvSpPr>
        <p:spPr>
          <a:xfrm>
            <a:off x="9313528" y="3081014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making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E79639F1-CDAA-2ED5-E8D5-2D5ED96774D8}"/>
              </a:ext>
            </a:extLst>
          </p:cNvPr>
          <p:cNvSpPr txBox="1">
            <a:spLocks/>
          </p:cNvSpPr>
          <p:nvPr/>
        </p:nvSpPr>
        <p:spPr>
          <a:xfrm>
            <a:off x="2413000" y="4011380"/>
            <a:ext cx="25361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brave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5F1F8437-D301-A625-E3BD-BD4508A35A82}"/>
              </a:ext>
            </a:extLst>
          </p:cNvPr>
          <p:cNvSpPr txBox="1">
            <a:spLocks/>
          </p:cNvSpPr>
          <p:nvPr/>
        </p:nvSpPr>
        <p:spPr>
          <a:xfrm>
            <a:off x="5695596" y="4010166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er</a:t>
            </a:r>
          </a:p>
        </p:txBody>
      </p:sp>
      <p:sp>
        <p:nvSpPr>
          <p:cNvPr id="15" name="Cross 14">
            <a:extLst>
              <a:ext uri="{FF2B5EF4-FFF2-40B4-BE49-F238E27FC236}">
                <a16:creationId xmlns:a16="http://schemas.microsoft.com/office/drawing/2014/main" id="{74EC3E4B-BFA6-E15A-DFBF-B8EED5ADFE11}"/>
              </a:ext>
            </a:extLst>
          </p:cNvPr>
          <p:cNvSpPr/>
          <p:nvPr/>
        </p:nvSpPr>
        <p:spPr>
          <a:xfrm>
            <a:off x="5201455" y="4167434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2493763D-7402-3BAF-3673-FD6264D1784D}"/>
              </a:ext>
            </a:extLst>
          </p:cNvPr>
          <p:cNvSpPr/>
          <p:nvPr/>
        </p:nvSpPr>
        <p:spPr>
          <a:xfrm>
            <a:off x="7893224" y="4137138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58C8A154-CF16-766D-7F88-07AD10D78856}"/>
              </a:ext>
            </a:extLst>
          </p:cNvPr>
          <p:cNvSpPr txBox="1">
            <a:spLocks/>
          </p:cNvSpPr>
          <p:nvPr/>
        </p:nvSpPr>
        <p:spPr>
          <a:xfrm>
            <a:off x="9313528" y="4011380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braver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0D2597AA-03B7-DDB2-A91F-508E2EB370A3}"/>
              </a:ext>
            </a:extLst>
          </p:cNvPr>
          <p:cNvSpPr txBox="1">
            <a:spLocks/>
          </p:cNvSpPr>
          <p:nvPr/>
        </p:nvSpPr>
        <p:spPr>
          <a:xfrm>
            <a:off x="2413000" y="4971324"/>
            <a:ext cx="25361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large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E84006B8-211A-E75F-56FC-2C5CF699F709}"/>
              </a:ext>
            </a:extLst>
          </p:cNvPr>
          <p:cNvSpPr txBox="1">
            <a:spLocks/>
          </p:cNvSpPr>
          <p:nvPr/>
        </p:nvSpPr>
        <p:spPr>
          <a:xfrm>
            <a:off x="5711370" y="4941746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est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BF0F248B-A2F9-5DC4-5398-B09A1FE44D9D}"/>
              </a:ext>
            </a:extLst>
          </p:cNvPr>
          <p:cNvSpPr txBox="1">
            <a:spLocks/>
          </p:cNvSpPr>
          <p:nvPr/>
        </p:nvSpPr>
        <p:spPr>
          <a:xfrm>
            <a:off x="9313528" y="4941746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largest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3" name="Arrow: Right 22">
            <a:extLst>
              <a:ext uri="{FF2B5EF4-FFF2-40B4-BE49-F238E27FC236}">
                <a16:creationId xmlns:a16="http://schemas.microsoft.com/office/drawing/2014/main" id="{A6B9FE35-80D1-0D06-7BAC-2597EEEBEB6C}"/>
              </a:ext>
            </a:extLst>
          </p:cNvPr>
          <p:cNvSpPr/>
          <p:nvPr/>
        </p:nvSpPr>
        <p:spPr>
          <a:xfrm>
            <a:off x="7893224" y="5177817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Cross 23">
            <a:extLst>
              <a:ext uri="{FF2B5EF4-FFF2-40B4-BE49-F238E27FC236}">
                <a16:creationId xmlns:a16="http://schemas.microsoft.com/office/drawing/2014/main" id="{D37B7E61-D19A-7C38-BF6F-C7BECDD55288}"/>
              </a:ext>
            </a:extLst>
          </p:cNvPr>
          <p:cNvSpPr/>
          <p:nvPr/>
        </p:nvSpPr>
        <p:spPr>
          <a:xfrm>
            <a:off x="5204827" y="512556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7" name="Multiplication Sign 26">
            <a:extLst>
              <a:ext uri="{FF2B5EF4-FFF2-40B4-BE49-F238E27FC236}">
                <a16:creationId xmlns:a16="http://schemas.microsoft.com/office/drawing/2014/main" id="{50A5D34A-F442-F320-333D-AA301CBCCD96}"/>
              </a:ext>
            </a:extLst>
          </p:cNvPr>
          <p:cNvSpPr/>
          <p:nvPr/>
        </p:nvSpPr>
        <p:spPr>
          <a:xfrm>
            <a:off x="3824550" y="3064375"/>
            <a:ext cx="455800" cy="818421"/>
          </a:xfrm>
          <a:prstGeom prst="mathMultiply">
            <a:avLst>
              <a:gd name="adj1" fmla="val 16543"/>
            </a:avLst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8" name="Multiplication Sign 27">
            <a:extLst>
              <a:ext uri="{FF2B5EF4-FFF2-40B4-BE49-F238E27FC236}">
                <a16:creationId xmlns:a16="http://schemas.microsoft.com/office/drawing/2014/main" id="{37863377-2D66-C1F7-82B4-F3D8DE2BDE8A}"/>
              </a:ext>
            </a:extLst>
          </p:cNvPr>
          <p:cNvSpPr/>
          <p:nvPr/>
        </p:nvSpPr>
        <p:spPr>
          <a:xfrm>
            <a:off x="3867047" y="3963902"/>
            <a:ext cx="455800" cy="818421"/>
          </a:xfrm>
          <a:prstGeom prst="mathMultiply">
            <a:avLst>
              <a:gd name="adj1" fmla="val 16543"/>
            </a:avLst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9" name="Multiplication Sign 28">
            <a:extLst>
              <a:ext uri="{FF2B5EF4-FFF2-40B4-BE49-F238E27FC236}">
                <a16:creationId xmlns:a16="http://schemas.microsoft.com/office/drawing/2014/main" id="{99F4595F-49CC-5F96-0170-67716ABBF9B0}"/>
              </a:ext>
            </a:extLst>
          </p:cNvPr>
          <p:cNvSpPr/>
          <p:nvPr/>
        </p:nvSpPr>
        <p:spPr>
          <a:xfrm>
            <a:off x="3850875" y="4895382"/>
            <a:ext cx="455800" cy="818421"/>
          </a:xfrm>
          <a:prstGeom prst="mathMultiply">
            <a:avLst>
              <a:gd name="adj1" fmla="val 16543"/>
            </a:avLst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0C126560-E742-F76C-FA66-8BA8E1A1269C}"/>
              </a:ext>
            </a:extLst>
          </p:cNvPr>
          <p:cNvSpPr txBox="1">
            <a:spLocks/>
          </p:cNvSpPr>
          <p:nvPr/>
        </p:nvSpPr>
        <p:spPr>
          <a:xfrm>
            <a:off x="2413000" y="2219038"/>
            <a:ext cx="2536191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Base ends in a silent E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05F531C2-7942-9099-F32F-6CCAF5AB05A3}"/>
              </a:ext>
            </a:extLst>
          </p:cNvPr>
          <p:cNvSpPr txBox="1">
            <a:spLocks/>
          </p:cNvSpPr>
          <p:nvPr/>
        </p:nvSpPr>
        <p:spPr>
          <a:xfrm>
            <a:off x="5716170" y="220875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5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Suffix starts with a vowel (or y)</a:t>
            </a:r>
          </a:p>
        </p:txBody>
      </p:sp>
      <p:sp>
        <p:nvSpPr>
          <p:cNvPr id="30" name="Cross 29">
            <a:extLst>
              <a:ext uri="{FF2B5EF4-FFF2-40B4-BE49-F238E27FC236}">
                <a16:creationId xmlns:a16="http://schemas.microsoft.com/office/drawing/2014/main" id="{4C670D54-B1F5-7170-5A01-A3BD2985C51F}"/>
              </a:ext>
            </a:extLst>
          </p:cNvPr>
          <p:cNvSpPr/>
          <p:nvPr/>
        </p:nvSpPr>
        <p:spPr>
          <a:xfrm>
            <a:off x="5151045" y="2349195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1" name="Arrow: Right 30">
            <a:extLst>
              <a:ext uri="{FF2B5EF4-FFF2-40B4-BE49-F238E27FC236}">
                <a16:creationId xmlns:a16="http://schemas.microsoft.com/office/drawing/2014/main" id="{918E3388-63A4-5AC3-80A6-EE764B0DF1D6}"/>
              </a:ext>
            </a:extLst>
          </p:cNvPr>
          <p:cNvSpPr/>
          <p:nvPr/>
        </p:nvSpPr>
        <p:spPr>
          <a:xfrm>
            <a:off x="7850131" y="2335586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467D4ECA-5FE5-6E64-2F43-3BFE9C698785}"/>
              </a:ext>
            </a:extLst>
          </p:cNvPr>
          <p:cNvSpPr txBox="1">
            <a:spLocks/>
          </p:cNvSpPr>
          <p:nvPr/>
        </p:nvSpPr>
        <p:spPr>
          <a:xfrm>
            <a:off x="9292493" y="2240110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Drop the silent E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420894148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7" grpId="0" animBg="1"/>
      <p:bldP spid="28" grpId="0" animBg="1"/>
      <p:bldP spid="29" grpId="0" animBg="1"/>
      <p:bldP spid="18" grpId="0" animBg="1"/>
      <p:bldP spid="19" grpId="0" animBg="1"/>
      <p:bldP spid="30" grpId="0" animBg="1"/>
      <p:bldP spid="31" grpId="0" animBg="1"/>
      <p:bldP spid="32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8AE0F4D-83C4-3EBD-B953-69603C19168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B3D9C614-63AE-3C93-6D18-F555B8AA7D5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4EF4ECA-4C83-9C8D-2878-5E5DD02ABAB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suffix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9ABD5056-B06B-1EC7-2553-09269BA7AC8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334AC016-0B8D-3C85-67ED-1CFBD3E7AEA0}"/>
              </a:ext>
            </a:extLst>
          </p:cNvPr>
          <p:cNvSpPr txBox="1">
            <a:spLocks/>
          </p:cNvSpPr>
          <p:nvPr/>
        </p:nvSpPr>
        <p:spPr>
          <a:xfrm>
            <a:off x="2646218" y="2357826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2: Double the consonant.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F652E08-AFAE-1035-4078-F16E57F24AEB}"/>
              </a:ext>
            </a:extLst>
          </p:cNvPr>
          <p:cNvSpPr txBox="1">
            <a:spLocks/>
          </p:cNvSpPr>
          <p:nvPr/>
        </p:nvSpPr>
        <p:spPr>
          <a:xfrm>
            <a:off x="2646218" y="3221940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3: Drop the silent E.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01BF55A1-9FA1-783F-DBBD-22FEDD4AFFB1}"/>
              </a:ext>
            </a:extLst>
          </p:cNvPr>
          <p:cNvSpPr txBox="1">
            <a:spLocks/>
          </p:cNvSpPr>
          <p:nvPr/>
        </p:nvSpPr>
        <p:spPr>
          <a:xfrm>
            <a:off x="2646218" y="1525838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1: Just add the suffix.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7D793B9B-EC73-3149-0D16-58A91DADB4A3}"/>
              </a:ext>
            </a:extLst>
          </p:cNvPr>
          <p:cNvSpPr txBox="1">
            <a:spLocks/>
          </p:cNvSpPr>
          <p:nvPr/>
        </p:nvSpPr>
        <p:spPr>
          <a:xfrm>
            <a:off x="2646218" y="4086054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4: Change y to i.</a:t>
            </a:r>
          </a:p>
        </p:txBody>
      </p:sp>
    </p:spTree>
    <p:extLst>
      <p:ext uri="{BB962C8B-B14F-4D97-AF65-F5344CB8AC3E}">
        <p14:creationId xmlns:p14="http://schemas.microsoft.com/office/powerpoint/2010/main" val="357840197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8" grpId="0" animBg="1"/>
      <p:bldP spid="19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D8FF801-A1F4-001D-2EF8-F321E51873B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C55D51FF-959C-9949-62EB-341E373F502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BBE34ED-FB21-95E1-F48B-B9E1983E640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suffix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09D79EC-AE14-6C0A-F2AD-27DEECFE48C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250D70FB-4695-F82D-F4EC-D273067D4894}"/>
              </a:ext>
            </a:extLst>
          </p:cNvPr>
          <p:cNvSpPr txBox="1">
            <a:spLocks/>
          </p:cNvSpPr>
          <p:nvPr/>
        </p:nvSpPr>
        <p:spPr>
          <a:xfrm>
            <a:off x="2136426" y="3149238"/>
            <a:ext cx="24897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angry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D5277836-86F5-C1CB-416A-6C642F99D907}"/>
              </a:ext>
            </a:extLst>
          </p:cNvPr>
          <p:cNvSpPr txBox="1">
            <a:spLocks/>
          </p:cNvSpPr>
          <p:nvPr/>
        </p:nvSpPr>
        <p:spPr>
          <a:xfrm>
            <a:off x="5203333" y="314923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er</a:t>
            </a:r>
          </a:p>
        </p:txBody>
      </p:sp>
      <p:sp>
        <p:nvSpPr>
          <p:cNvPr id="10" name="Cross 9">
            <a:extLst>
              <a:ext uri="{FF2B5EF4-FFF2-40B4-BE49-F238E27FC236}">
                <a16:creationId xmlns:a16="http://schemas.microsoft.com/office/drawing/2014/main" id="{D010575D-48D3-118D-648F-FCE4D85C9D83}"/>
              </a:ext>
            </a:extLst>
          </p:cNvPr>
          <p:cNvSpPr/>
          <p:nvPr/>
        </p:nvSpPr>
        <p:spPr>
          <a:xfrm>
            <a:off x="4709192" y="3289675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F26951B7-D5DE-D2B2-B30A-95DF1A930C25}"/>
              </a:ext>
            </a:extLst>
          </p:cNvPr>
          <p:cNvSpPr/>
          <p:nvPr/>
        </p:nvSpPr>
        <p:spPr>
          <a:xfrm>
            <a:off x="7385187" y="3253852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EDFF6E7C-5ED1-6C7E-8CB2-8F141F922355}"/>
              </a:ext>
            </a:extLst>
          </p:cNvPr>
          <p:cNvSpPr txBox="1">
            <a:spLocks/>
          </p:cNvSpPr>
          <p:nvPr/>
        </p:nvSpPr>
        <p:spPr>
          <a:xfrm>
            <a:off x="8773943" y="314923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angrier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E79639F1-CDAA-2ED5-E8D5-2D5ED96774D8}"/>
              </a:ext>
            </a:extLst>
          </p:cNvPr>
          <p:cNvSpPr txBox="1">
            <a:spLocks/>
          </p:cNvSpPr>
          <p:nvPr/>
        </p:nvSpPr>
        <p:spPr>
          <a:xfrm>
            <a:off x="2136426" y="4072154"/>
            <a:ext cx="24897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funny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5F1F8437-D301-A625-E3BD-BD4508A35A82}"/>
              </a:ext>
            </a:extLst>
          </p:cNvPr>
          <p:cNvSpPr txBox="1">
            <a:spLocks/>
          </p:cNvSpPr>
          <p:nvPr/>
        </p:nvSpPr>
        <p:spPr>
          <a:xfrm>
            <a:off x="5203333" y="4070940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est</a:t>
            </a:r>
          </a:p>
        </p:txBody>
      </p:sp>
      <p:sp>
        <p:nvSpPr>
          <p:cNvPr id="15" name="Cross 14">
            <a:extLst>
              <a:ext uri="{FF2B5EF4-FFF2-40B4-BE49-F238E27FC236}">
                <a16:creationId xmlns:a16="http://schemas.microsoft.com/office/drawing/2014/main" id="{74EC3E4B-BFA6-E15A-DFBF-B8EED5ADFE11}"/>
              </a:ext>
            </a:extLst>
          </p:cNvPr>
          <p:cNvSpPr/>
          <p:nvPr/>
        </p:nvSpPr>
        <p:spPr>
          <a:xfrm>
            <a:off x="4709192" y="4228208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2493763D-7402-3BAF-3673-FD6264D1784D}"/>
              </a:ext>
            </a:extLst>
          </p:cNvPr>
          <p:cNvSpPr/>
          <p:nvPr/>
        </p:nvSpPr>
        <p:spPr>
          <a:xfrm>
            <a:off x="7385187" y="4192385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58C8A154-CF16-766D-7F88-07AD10D78856}"/>
              </a:ext>
            </a:extLst>
          </p:cNvPr>
          <p:cNvSpPr txBox="1">
            <a:spLocks/>
          </p:cNvSpPr>
          <p:nvPr/>
        </p:nvSpPr>
        <p:spPr>
          <a:xfrm>
            <a:off x="8773943" y="4137192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funniest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0D2597AA-03B7-DDB2-A91F-508E2EB370A3}"/>
              </a:ext>
            </a:extLst>
          </p:cNvPr>
          <p:cNvSpPr txBox="1">
            <a:spLocks/>
          </p:cNvSpPr>
          <p:nvPr/>
        </p:nvSpPr>
        <p:spPr>
          <a:xfrm>
            <a:off x="2136426" y="5032098"/>
            <a:ext cx="24897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happy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E84006B8-211A-E75F-56FC-2C5CF699F709}"/>
              </a:ext>
            </a:extLst>
          </p:cNvPr>
          <p:cNvSpPr txBox="1">
            <a:spLocks/>
          </p:cNvSpPr>
          <p:nvPr/>
        </p:nvSpPr>
        <p:spPr>
          <a:xfrm>
            <a:off x="5219107" y="5002520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ness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BF0F248B-A2F9-5DC4-5398-B09A1FE44D9D}"/>
              </a:ext>
            </a:extLst>
          </p:cNvPr>
          <p:cNvSpPr txBox="1">
            <a:spLocks/>
          </p:cNvSpPr>
          <p:nvPr/>
        </p:nvSpPr>
        <p:spPr>
          <a:xfrm>
            <a:off x="8773943" y="506755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happiness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3" name="Arrow: Right 22">
            <a:extLst>
              <a:ext uri="{FF2B5EF4-FFF2-40B4-BE49-F238E27FC236}">
                <a16:creationId xmlns:a16="http://schemas.microsoft.com/office/drawing/2014/main" id="{A6B9FE35-80D1-0D06-7BAC-2597EEEBEB6C}"/>
              </a:ext>
            </a:extLst>
          </p:cNvPr>
          <p:cNvSpPr/>
          <p:nvPr/>
        </p:nvSpPr>
        <p:spPr>
          <a:xfrm>
            <a:off x="7385187" y="523306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Cross 23">
            <a:extLst>
              <a:ext uri="{FF2B5EF4-FFF2-40B4-BE49-F238E27FC236}">
                <a16:creationId xmlns:a16="http://schemas.microsoft.com/office/drawing/2014/main" id="{D37B7E61-D19A-7C38-BF6F-C7BECDD55288}"/>
              </a:ext>
            </a:extLst>
          </p:cNvPr>
          <p:cNvSpPr/>
          <p:nvPr/>
        </p:nvSpPr>
        <p:spPr>
          <a:xfrm>
            <a:off x="4712564" y="5186337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C0102040-AAFE-993F-3AB7-243168BA9441}"/>
              </a:ext>
            </a:extLst>
          </p:cNvPr>
          <p:cNvSpPr txBox="1">
            <a:spLocks/>
          </p:cNvSpPr>
          <p:nvPr/>
        </p:nvSpPr>
        <p:spPr>
          <a:xfrm>
            <a:off x="2136427" y="2204302"/>
            <a:ext cx="24897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Base ends in a y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C9919422-9F3A-B5F2-2DB1-F88740A3D525}"/>
              </a:ext>
            </a:extLst>
          </p:cNvPr>
          <p:cNvSpPr txBox="1">
            <a:spLocks/>
          </p:cNvSpPr>
          <p:nvPr/>
        </p:nvSpPr>
        <p:spPr>
          <a:xfrm>
            <a:off x="2646218" y="1287002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4: Change y to i.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47EC908-47A8-F044-6391-1A4E1553C54D}"/>
              </a:ext>
            </a:extLst>
          </p:cNvPr>
          <p:cNvSpPr txBox="1">
            <a:spLocks/>
          </p:cNvSpPr>
          <p:nvPr/>
        </p:nvSpPr>
        <p:spPr>
          <a:xfrm>
            <a:off x="5219107" y="2185444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Suffix does not start with an i</a:t>
            </a:r>
          </a:p>
        </p:txBody>
      </p:sp>
      <p:sp>
        <p:nvSpPr>
          <p:cNvPr id="19" name="Cross 18">
            <a:extLst>
              <a:ext uri="{FF2B5EF4-FFF2-40B4-BE49-F238E27FC236}">
                <a16:creationId xmlns:a16="http://schemas.microsoft.com/office/drawing/2014/main" id="{78B9C7A9-C63A-361C-139D-BFCBCAD5FFF6}"/>
              </a:ext>
            </a:extLst>
          </p:cNvPr>
          <p:cNvSpPr/>
          <p:nvPr/>
        </p:nvSpPr>
        <p:spPr>
          <a:xfrm>
            <a:off x="4724966" y="232588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7" name="Arrow: Right 26">
            <a:extLst>
              <a:ext uri="{FF2B5EF4-FFF2-40B4-BE49-F238E27FC236}">
                <a16:creationId xmlns:a16="http://schemas.microsoft.com/office/drawing/2014/main" id="{AA2E0300-6BF2-5375-1AEF-4DCD2D30208C}"/>
              </a:ext>
            </a:extLst>
          </p:cNvPr>
          <p:cNvSpPr/>
          <p:nvPr/>
        </p:nvSpPr>
        <p:spPr>
          <a:xfrm>
            <a:off x="7400961" y="2290058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026790B1-7218-15B7-CF99-B08892F4A34E}"/>
              </a:ext>
            </a:extLst>
          </p:cNvPr>
          <p:cNvSpPr txBox="1">
            <a:spLocks/>
          </p:cNvSpPr>
          <p:nvPr/>
        </p:nvSpPr>
        <p:spPr>
          <a:xfrm>
            <a:off x="8789717" y="2185444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y -&gt; i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03156417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6" grpId="0" animBg="1"/>
      <p:bldP spid="4" grpId="0" animBg="1"/>
      <p:bldP spid="19" grpId="0" animBg="1"/>
      <p:bldP spid="27" grpId="0" animBg="1"/>
      <p:bldP spid="28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AC51B7AE-EAEE-6594-4FCF-EF8AF70CC4B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648" y="0"/>
            <a:ext cx="12178352" cy="689787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27104" y="1963668"/>
            <a:ext cx="9144000" cy="1293338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suffix -ate</a:t>
            </a: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01C6609C-3BE2-B0DA-7453-364149A1795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27260" y="217780"/>
            <a:ext cx="2092311" cy="739911"/>
          </a:xfrm>
          <a:prstGeom prst="rect">
            <a:avLst/>
          </a:prstGeom>
        </p:spPr>
      </p:pic>
      <p:pic>
        <p:nvPicPr>
          <p:cNvPr id="9" name="Picture 8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DEAAB03A-E35E-EC91-EFFD-E281E0F2F3D2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14422" y="-2922353"/>
            <a:ext cx="3598449" cy="276708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0" name="Picture 9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BB5931B9-8640-EB72-8245-B378A533FEC2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879312" y="3848777"/>
            <a:ext cx="2148583" cy="340202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-4.44444E-6 L 0.11055 0.4879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21" y="24398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2.22222E-6 L -0.23008 -0.05556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510" y="-27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Flag of Italy - Wikipedia">
            <a:extLst>
              <a:ext uri="{FF2B5EF4-FFF2-40B4-BE49-F238E27FC236}">
                <a16:creationId xmlns:a16="http://schemas.microsoft.com/office/drawing/2014/main" id="{191502DD-7090-32DD-8E77-B267ACB860E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709" y="4899"/>
            <a:ext cx="12183291" cy="81221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1037629"/>
            <a:ext cx="11338560" cy="5528271"/>
          </a:xfrm>
          <a:prstGeom prst="roundRect">
            <a:avLst>
              <a:gd name="adj" fmla="val 715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3302684" y="1385718"/>
            <a:ext cx="8199791" cy="483209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The suffix ‑ate comes from Latin, passing into English through French.</a:t>
            </a:r>
          </a:p>
          <a:p>
            <a:endParaRPr lang="en-GB" sz="28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It comes from Latin ‑</a:t>
            </a:r>
            <a:r>
              <a:rPr lang="en-GB" sz="2800" dirty="0" err="1">
                <a:solidFill>
                  <a:schemeClr val="bg1"/>
                </a:solidFill>
                <a:latin typeface="Andika" panose="02000000000000000000" pitchFamily="2" charset="0"/>
              </a:rPr>
              <a:t>āre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, which was how some verbs ended. </a:t>
            </a:r>
          </a:p>
          <a:p>
            <a:endParaRPr lang="en-GB" sz="28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Lots of science and formal verbs use ‑ate:</a:t>
            </a:r>
          </a:p>
          <a:p>
            <a:pPr marL="1527175" indent="-363538" defTabSz="1527175">
              <a:buFont typeface="Arial" panose="020B0604020202020204" pitchFamily="34" charset="0"/>
              <a:buChar char="•"/>
            </a:pP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evaporate</a:t>
            </a:r>
          </a:p>
          <a:p>
            <a:pPr marL="1527175" indent="-363538" defTabSz="1527175">
              <a:buFont typeface="Arial" panose="020B0604020202020204" pitchFamily="34" charset="0"/>
              <a:buChar char="•"/>
            </a:pP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calculate</a:t>
            </a:r>
          </a:p>
          <a:p>
            <a:pPr marL="1527175" indent="-363538" defTabSz="1527175">
              <a:buFont typeface="Arial" panose="020B0604020202020204" pitchFamily="34" charset="0"/>
              <a:buChar char="•"/>
            </a:pP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generate</a:t>
            </a:r>
          </a:p>
          <a:p>
            <a:pPr marL="1527175" indent="-363538" defTabSz="1527175">
              <a:buFont typeface="Arial" panose="020B0604020202020204" pitchFamily="34" charset="0"/>
              <a:buChar char="•"/>
            </a:pP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investigate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E4AE5D9-55E4-6C1F-D103-3A437FDA86F0}"/>
              </a:ext>
            </a:extLst>
          </p:cNvPr>
          <p:cNvSpPr txBox="1"/>
          <p:nvPr/>
        </p:nvSpPr>
        <p:spPr>
          <a:xfrm>
            <a:off x="1449537" y="4427842"/>
            <a:ext cx="230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The Colosseum</a:t>
            </a:r>
          </a:p>
        </p:txBody>
      </p:sp>
      <p:pic>
        <p:nvPicPr>
          <p:cNvPr id="8" name="Picture 7" descr="A picture containing building, outdoor, old, stone&#10;&#10;Description automatically generated">
            <a:extLst>
              <a:ext uri="{FF2B5EF4-FFF2-40B4-BE49-F238E27FC236}">
                <a16:creationId xmlns:a16="http://schemas.microsoft.com/office/drawing/2014/main" id="{A9815D48-2CB1-0E5C-F397-3AA91E14051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3020" y="1040182"/>
            <a:ext cx="2548711" cy="3398281"/>
          </a:xfrm>
          <a:prstGeom prst="round2SameRect">
            <a:avLst/>
          </a:prstGeom>
        </p:spPr>
      </p:pic>
      <p:pic>
        <p:nvPicPr>
          <p:cNvPr id="11" name="Picture 10" descr="Icon&#10;&#10;Description automatically generated">
            <a:extLst>
              <a:ext uri="{FF2B5EF4-FFF2-40B4-BE49-F238E27FC236}">
                <a16:creationId xmlns:a16="http://schemas.microsoft.com/office/drawing/2014/main" id="{3DE4136C-1A9B-C8B1-CB80-81DB04B3095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548" y="4065996"/>
            <a:ext cx="2354089" cy="2991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7927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A7B2DF37-5583-914A-4569-0DC0E842C35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3091671" y="2239015"/>
            <a:ext cx="690523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activate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3083C170-2DD3-02C9-FE84-6A0FB64A0C3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4585" y="1242335"/>
            <a:ext cx="3140056" cy="2475757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BE1798FA-D194-2AAF-8A29-1B179CE19214}"/>
              </a:ext>
            </a:extLst>
          </p:cNvPr>
          <p:cNvSpPr txBox="1">
            <a:spLocks/>
          </p:cNvSpPr>
          <p:nvPr/>
        </p:nvSpPr>
        <p:spPr>
          <a:xfrm>
            <a:off x="5946432" y="4230291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active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34F7B208-B7AB-341A-B72C-13951B9B845A}"/>
              </a:ext>
            </a:extLst>
          </p:cNvPr>
          <p:cNvSpPr txBox="1">
            <a:spLocks/>
          </p:cNvSpPr>
          <p:nvPr/>
        </p:nvSpPr>
        <p:spPr>
          <a:xfrm>
            <a:off x="8503549" y="4230291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ate</a:t>
            </a:r>
          </a:p>
        </p:txBody>
      </p:sp>
      <p:sp>
        <p:nvSpPr>
          <p:cNvPr id="10" name="Cross 9">
            <a:extLst>
              <a:ext uri="{FF2B5EF4-FFF2-40B4-BE49-F238E27FC236}">
                <a16:creationId xmlns:a16="http://schemas.microsoft.com/office/drawing/2014/main" id="{15FBA86C-60F7-0488-B446-176C7EB7B69C}"/>
              </a:ext>
            </a:extLst>
          </p:cNvPr>
          <p:cNvSpPr/>
          <p:nvPr/>
        </p:nvSpPr>
        <p:spPr>
          <a:xfrm>
            <a:off x="8009408" y="4370728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FA9F537B-1A3A-4552-77B3-94E01F4CC7C8}"/>
              </a:ext>
            </a:extLst>
          </p:cNvPr>
          <p:cNvSpPr/>
          <p:nvPr/>
        </p:nvSpPr>
        <p:spPr>
          <a:xfrm>
            <a:off x="4476869" y="433149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026DB9E2-494D-7855-FEC4-8740F3880D3A}"/>
              </a:ext>
            </a:extLst>
          </p:cNvPr>
          <p:cNvSpPr txBox="1">
            <a:spLocks/>
          </p:cNvSpPr>
          <p:nvPr/>
        </p:nvSpPr>
        <p:spPr>
          <a:xfrm>
            <a:off x="5946432" y="5198887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active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1D32BD2E-641F-DE44-A869-60D69E0CEE30}"/>
              </a:ext>
            </a:extLst>
          </p:cNvPr>
          <p:cNvSpPr txBox="1">
            <a:spLocks/>
          </p:cNvSpPr>
          <p:nvPr/>
        </p:nvSpPr>
        <p:spPr>
          <a:xfrm>
            <a:off x="2013982" y="4165253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activate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999CB0EB-973A-37A1-1A6E-70F1576968AC}"/>
              </a:ext>
            </a:extLst>
          </p:cNvPr>
          <p:cNvSpPr txBox="1">
            <a:spLocks/>
          </p:cNvSpPr>
          <p:nvPr/>
        </p:nvSpPr>
        <p:spPr>
          <a:xfrm>
            <a:off x="8503550" y="519888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make or become</a:t>
            </a:r>
          </a:p>
        </p:txBody>
      </p:sp>
    </p:spTree>
    <p:extLst>
      <p:ext uri="{BB962C8B-B14F-4D97-AF65-F5344CB8AC3E}">
        <p14:creationId xmlns:p14="http://schemas.microsoft.com/office/powerpoint/2010/main" val="4185046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A89F04A-951D-6E92-C7C9-7ED939398F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7684D83D-E3FA-E7E4-D748-64E11E133E8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7BF620F-3F8C-995F-AFA6-EBE93AE8EF1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2317F0E-5FE4-A9D4-B634-F448FB9C499A}"/>
              </a:ext>
            </a:extLst>
          </p:cNvPr>
          <p:cNvSpPr txBox="1"/>
          <p:nvPr/>
        </p:nvSpPr>
        <p:spPr>
          <a:xfrm>
            <a:off x="2643380" y="259545"/>
            <a:ext cx="690523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activate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15DCDEF1-3EB7-D053-11A4-EFE0C445DB5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4585" y="1242335"/>
            <a:ext cx="3140056" cy="2475757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DEC8DF4E-ACB9-608E-F9B6-1A87BE4D2AD1}"/>
              </a:ext>
            </a:extLst>
          </p:cNvPr>
          <p:cNvSpPr txBox="1">
            <a:spLocks/>
          </p:cNvSpPr>
          <p:nvPr/>
        </p:nvSpPr>
        <p:spPr>
          <a:xfrm>
            <a:off x="6403632" y="185123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active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C2C44158-3E2C-DF34-2E88-5997B12CFAD6}"/>
              </a:ext>
            </a:extLst>
          </p:cNvPr>
          <p:cNvSpPr txBox="1">
            <a:spLocks/>
          </p:cNvSpPr>
          <p:nvPr/>
        </p:nvSpPr>
        <p:spPr>
          <a:xfrm>
            <a:off x="8960749" y="185123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ate</a:t>
            </a:r>
          </a:p>
        </p:txBody>
      </p:sp>
      <p:sp>
        <p:nvSpPr>
          <p:cNvPr id="10" name="Cross 9">
            <a:extLst>
              <a:ext uri="{FF2B5EF4-FFF2-40B4-BE49-F238E27FC236}">
                <a16:creationId xmlns:a16="http://schemas.microsoft.com/office/drawing/2014/main" id="{472971B0-CB60-5DB7-FB81-DB50141F7746}"/>
              </a:ext>
            </a:extLst>
          </p:cNvPr>
          <p:cNvSpPr/>
          <p:nvPr/>
        </p:nvSpPr>
        <p:spPr>
          <a:xfrm>
            <a:off x="8466608" y="1991670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8F0089E4-435B-CEB7-B0A8-1A2B3F42A693}"/>
              </a:ext>
            </a:extLst>
          </p:cNvPr>
          <p:cNvSpPr/>
          <p:nvPr/>
        </p:nvSpPr>
        <p:spPr>
          <a:xfrm>
            <a:off x="4934069" y="1952436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8138ECA7-9E51-4113-0CC5-80BEDC720F95}"/>
              </a:ext>
            </a:extLst>
          </p:cNvPr>
          <p:cNvSpPr txBox="1">
            <a:spLocks/>
          </p:cNvSpPr>
          <p:nvPr/>
        </p:nvSpPr>
        <p:spPr>
          <a:xfrm>
            <a:off x="6403632" y="281982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active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69A6576E-6447-A2F7-A961-721B1875237E}"/>
              </a:ext>
            </a:extLst>
          </p:cNvPr>
          <p:cNvSpPr txBox="1">
            <a:spLocks/>
          </p:cNvSpPr>
          <p:nvPr/>
        </p:nvSpPr>
        <p:spPr>
          <a:xfrm>
            <a:off x="2471182" y="1786195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activate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D962560F-1194-696B-6A9C-CA026F3FCC29}"/>
              </a:ext>
            </a:extLst>
          </p:cNvPr>
          <p:cNvSpPr txBox="1">
            <a:spLocks/>
          </p:cNvSpPr>
          <p:nvPr/>
        </p:nvSpPr>
        <p:spPr>
          <a:xfrm>
            <a:off x="8960750" y="2819830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make or become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DF85B3B-4910-5108-9B83-D8B20FAE1773}"/>
              </a:ext>
            </a:extLst>
          </p:cNvPr>
          <p:cNvSpPr txBox="1"/>
          <p:nvPr/>
        </p:nvSpPr>
        <p:spPr>
          <a:xfrm>
            <a:off x="2862597" y="4557488"/>
            <a:ext cx="70820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Where has the E gone?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27005FA-D8CB-C481-DF24-D25C68B511FB}"/>
              </a:ext>
            </a:extLst>
          </p:cNvPr>
          <p:cNvSpPr txBox="1"/>
          <p:nvPr/>
        </p:nvSpPr>
        <p:spPr>
          <a:xfrm>
            <a:off x="649603" y="5478991"/>
            <a:ext cx="1089279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Base ends with a silent E. Suffix ‑ate starts with a vowel.</a:t>
            </a:r>
            <a:br>
              <a:rPr lang="en-GB" sz="3200" dirty="0">
                <a:solidFill>
                  <a:schemeClr val="bg1"/>
                </a:solidFill>
              </a:rPr>
            </a:br>
            <a:r>
              <a:rPr lang="en-GB" sz="3200" dirty="0">
                <a:solidFill>
                  <a:schemeClr val="bg1"/>
                </a:solidFill>
              </a:rPr>
              <a:t>Rule 3: drop the silent E</a:t>
            </a:r>
          </a:p>
        </p:txBody>
      </p:sp>
      <p:sp>
        <p:nvSpPr>
          <p:cNvPr id="15" name="Arrow: Up 14">
            <a:extLst>
              <a:ext uri="{FF2B5EF4-FFF2-40B4-BE49-F238E27FC236}">
                <a16:creationId xmlns:a16="http://schemas.microsoft.com/office/drawing/2014/main" id="{1F77C62B-19E9-5C7F-F94C-5EC69C69B8C9}"/>
              </a:ext>
            </a:extLst>
          </p:cNvPr>
          <p:cNvSpPr/>
          <p:nvPr/>
        </p:nvSpPr>
        <p:spPr>
          <a:xfrm rot="238164">
            <a:off x="7558015" y="2367274"/>
            <a:ext cx="426919" cy="2198103"/>
          </a:xfrm>
          <a:prstGeom prst="upArrow">
            <a:avLst/>
          </a:prstGeom>
          <a:solidFill>
            <a:schemeClr val="accent2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3598240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1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42F3050-E05F-018A-C9E3-9B04A255AF4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CE7188FE-1626-2AA0-F2F7-E7ABC7CAD1D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B7CA9E1-4F92-1F6D-46AF-EA42BBC020A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4258DC2-2870-8FE9-4366-C3ADAF3E1C4D}"/>
              </a:ext>
            </a:extLst>
          </p:cNvPr>
          <p:cNvSpPr txBox="1"/>
          <p:nvPr/>
        </p:nvSpPr>
        <p:spPr>
          <a:xfrm>
            <a:off x="2643380" y="2209725"/>
            <a:ext cx="690523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decorate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1453D184-D870-7EB0-3642-8FA7FC61FFF7}"/>
              </a:ext>
            </a:extLst>
          </p:cNvPr>
          <p:cNvSpPr txBox="1">
            <a:spLocks/>
          </p:cNvSpPr>
          <p:nvPr/>
        </p:nvSpPr>
        <p:spPr>
          <a:xfrm>
            <a:off x="6102296" y="4251533"/>
            <a:ext cx="1980000" cy="669804"/>
          </a:xfrm>
          <a:prstGeom prst="roundRect">
            <a:avLst>
              <a:gd name="adj" fmla="val 2509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decor</a:t>
            </a: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1D6E6183-9C00-B3F1-6FC0-54A76D261E84}"/>
              </a:ext>
            </a:extLst>
          </p:cNvPr>
          <p:cNvSpPr/>
          <p:nvPr/>
        </p:nvSpPr>
        <p:spPr>
          <a:xfrm>
            <a:off x="4632733" y="4352736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1C12C7CF-0395-6AE3-8F1F-4EB172ECF931}"/>
              </a:ext>
            </a:extLst>
          </p:cNvPr>
          <p:cNvSpPr txBox="1">
            <a:spLocks/>
          </p:cNvSpPr>
          <p:nvPr/>
        </p:nvSpPr>
        <p:spPr>
          <a:xfrm>
            <a:off x="6102296" y="522012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decor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9A46665E-3408-AED9-B021-59F8CBE677AC}"/>
              </a:ext>
            </a:extLst>
          </p:cNvPr>
          <p:cNvSpPr txBox="1">
            <a:spLocks/>
          </p:cNvSpPr>
          <p:nvPr/>
        </p:nvSpPr>
        <p:spPr>
          <a:xfrm>
            <a:off x="2169846" y="4186495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decorate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0A00C850-19E9-6E91-F08D-F0EDB759415F}"/>
              </a:ext>
            </a:extLst>
          </p:cNvPr>
          <p:cNvSpPr txBox="1">
            <a:spLocks/>
          </p:cNvSpPr>
          <p:nvPr/>
        </p:nvSpPr>
        <p:spPr>
          <a:xfrm>
            <a:off x="8643276" y="425153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ate</a:t>
            </a:r>
          </a:p>
        </p:txBody>
      </p:sp>
      <p:sp>
        <p:nvSpPr>
          <p:cNvPr id="16" name="Cross 15">
            <a:extLst>
              <a:ext uri="{FF2B5EF4-FFF2-40B4-BE49-F238E27FC236}">
                <a16:creationId xmlns:a16="http://schemas.microsoft.com/office/drawing/2014/main" id="{A10ABA87-E79C-B97C-E44B-623F8E542265}"/>
              </a:ext>
            </a:extLst>
          </p:cNvPr>
          <p:cNvSpPr/>
          <p:nvPr/>
        </p:nvSpPr>
        <p:spPr>
          <a:xfrm>
            <a:off x="8149135" y="4391970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418935D5-F6C0-FABA-57D5-C3688AB0DB0F}"/>
              </a:ext>
            </a:extLst>
          </p:cNvPr>
          <p:cNvSpPr txBox="1">
            <a:spLocks/>
          </p:cNvSpPr>
          <p:nvPr/>
        </p:nvSpPr>
        <p:spPr>
          <a:xfrm>
            <a:off x="8643276" y="5201543"/>
            <a:ext cx="1980000" cy="669805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make or become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5A2DB55C-87B6-429A-4EEE-6388A1AF812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0237" y="1231923"/>
            <a:ext cx="2464627" cy="22994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50252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 animBg="1"/>
      <p:bldP spid="12" grpId="0" animBg="1"/>
      <p:bldP spid="13" grpId="0" animBg="1"/>
      <p:bldP spid="15" grpId="0" animBg="1"/>
      <p:bldP spid="16" grpId="0" animBg="1"/>
      <p:bldP spid="17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A9283F4-541C-FCFA-5F4D-E37FB0C729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, background pattern&#10;&#10;Description automatically generated">
            <a:extLst>
              <a:ext uri="{FF2B5EF4-FFF2-40B4-BE49-F238E27FC236}">
                <a16:creationId xmlns:a16="http://schemas.microsoft.com/office/drawing/2014/main" id="{A6F0EB55-42BE-A782-202E-6E53C9F9C54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79652A-93AE-3AF4-7FDE-8D9AF4FF9A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DC5DEA9-7006-CF67-5C53-815996D0BC53}"/>
              </a:ext>
            </a:extLst>
          </p:cNvPr>
          <p:cNvSpPr txBox="1"/>
          <p:nvPr/>
        </p:nvSpPr>
        <p:spPr>
          <a:xfrm>
            <a:off x="2643380" y="2037123"/>
            <a:ext cx="840215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concentrate</a:t>
            </a:r>
            <a:endParaRPr lang="en-GB" sz="9600" u="sng" dirty="0">
              <a:solidFill>
                <a:schemeClr val="bg1"/>
              </a:solidFill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DDCBBE23-B097-39CD-6EEC-AC5546CB1209}"/>
              </a:ext>
            </a:extLst>
          </p:cNvPr>
          <p:cNvSpPr txBox="1">
            <a:spLocks/>
          </p:cNvSpPr>
          <p:nvPr/>
        </p:nvSpPr>
        <p:spPr>
          <a:xfrm>
            <a:off x="4417524" y="430628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con</a:t>
            </a: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701AA0EE-C97A-519D-D2DC-39B983351D8E}"/>
              </a:ext>
            </a:extLst>
          </p:cNvPr>
          <p:cNvSpPr/>
          <p:nvPr/>
        </p:nvSpPr>
        <p:spPr>
          <a:xfrm>
            <a:off x="2947961" y="4407491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B94878D6-762A-C33F-D6C0-FF434BDB4456}"/>
              </a:ext>
            </a:extLst>
          </p:cNvPr>
          <p:cNvSpPr txBox="1">
            <a:spLocks/>
          </p:cNvSpPr>
          <p:nvPr/>
        </p:nvSpPr>
        <p:spPr>
          <a:xfrm>
            <a:off x="4417524" y="5274884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together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4EDC950A-FFB9-B835-ABAA-B8F1ECC1A562}"/>
              </a:ext>
            </a:extLst>
          </p:cNvPr>
          <p:cNvSpPr txBox="1">
            <a:spLocks/>
          </p:cNvSpPr>
          <p:nvPr/>
        </p:nvSpPr>
        <p:spPr>
          <a:xfrm>
            <a:off x="485074" y="4241250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concentrate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E7114B07-D613-7A99-386E-425EAE04EAD1}"/>
              </a:ext>
            </a:extLst>
          </p:cNvPr>
          <p:cNvSpPr txBox="1">
            <a:spLocks/>
          </p:cNvSpPr>
          <p:nvPr/>
        </p:nvSpPr>
        <p:spPr>
          <a:xfrm>
            <a:off x="6958504" y="430628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centre</a:t>
            </a:r>
          </a:p>
        </p:txBody>
      </p:sp>
      <p:sp>
        <p:nvSpPr>
          <p:cNvPr id="16" name="Cross 15">
            <a:extLst>
              <a:ext uri="{FF2B5EF4-FFF2-40B4-BE49-F238E27FC236}">
                <a16:creationId xmlns:a16="http://schemas.microsoft.com/office/drawing/2014/main" id="{BF8C502B-18B1-662D-4533-826502B50DFE}"/>
              </a:ext>
            </a:extLst>
          </p:cNvPr>
          <p:cNvSpPr/>
          <p:nvPr/>
        </p:nvSpPr>
        <p:spPr>
          <a:xfrm>
            <a:off x="6464363" y="4446725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487F357D-9197-D051-1A7F-6E844E87CB6A}"/>
              </a:ext>
            </a:extLst>
          </p:cNvPr>
          <p:cNvSpPr txBox="1">
            <a:spLocks/>
          </p:cNvSpPr>
          <p:nvPr/>
        </p:nvSpPr>
        <p:spPr>
          <a:xfrm>
            <a:off x="6958504" y="5256298"/>
            <a:ext cx="1980000" cy="669805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centre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02A48B91-EAAE-0AB9-59BB-2B8BC4C02E0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385" y="1273824"/>
            <a:ext cx="3219461" cy="2538363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E7CDF513-68E7-E6F4-2DDE-CD80881B2A26}"/>
              </a:ext>
            </a:extLst>
          </p:cNvPr>
          <p:cNvSpPr txBox="1">
            <a:spLocks/>
          </p:cNvSpPr>
          <p:nvPr/>
        </p:nvSpPr>
        <p:spPr>
          <a:xfrm>
            <a:off x="9548617" y="430628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ate</a:t>
            </a:r>
          </a:p>
        </p:txBody>
      </p:sp>
      <p:sp>
        <p:nvSpPr>
          <p:cNvPr id="6" name="Cross 5">
            <a:extLst>
              <a:ext uri="{FF2B5EF4-FFF2-40B4-BE49-F238E27FC236}">
                <a16:creationId xmlns:a16="http://schemas.microsoft.com/office/drawing/2014/main" id="{5DD60ACD-03C0-FF48-D95C-DE7DA450CE3A}"/>
              </a:ext>
            </a:extLst>
          </p:cNvPr>
          <p:cNvSpPr/>
          <p:nvPr/>
        </p:nvSpPr>
        <p:spPr>
          <a:xfrm>
            <a:off x="9054476" y="4446725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93B00749-14A5-DBA2-84B3-AE82D00DCAA8}"/>
              </a:ext>
            </a:extLst>
          </p:cNvPr>
          <p:cNvSpPr txBox="1">
            <a:spLocks/>
          </p:cNvSpPr>
          <p:nvPr/>
        </p:nvSpPr>
        <p:spPr>
          <a:xfrm>
            <a:off x="9548617" y="5256298"/>
            <a:ext cx="1980000" cy="669805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make or become</a:t>
            </a:r>
          </a:p>
        </p:txBody>
      </p:sp>
    </p:spTree>
    <p:extLst>
      <p:ext uri="{BB962C8B-B14F-4D97-AF65-F5344CB8AC3E}">
        <p14:creationId xmlns:p14="http://schemas.microsoft.com/office/powerpoint/2010/main" val="153115152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 animBg="1"/>
      <p:bldP spid="12" grpId="0" animBg="1"/>
      <p:bldP spid="13" grpId="0" animBg="1"/>
      <p:bldP spid="15" grpId="0" animBg="1"/>
      <p:bldP spid="16" grpId="0" animBg="1"/>
      <p:bldP spid="17" grpId="0" animBg="1"/>
      <p:bldP spid="4" grpId="0" animBg="1"/>
      <p:bldP spid="6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0D838A-F7F3-3D2B-DE35-212419005F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88CEF67C-F412-C62C-ED8A-5DEFA182670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82E3C5D-C18B-5820-922B-DF7F9712BF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Types of Morphemes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D1ED5C0D-F6C2-6E31-8CC0-916240773B06}"/>
              </a:ext>
            </a:extLst>
          </p:cNvPr>
          <p:cNvSpPr txBox="1">
            <a:spLocks/>
          </p:cNvSpPr>
          <p:nvPr/>
        </p:nvSpPr>
        <p:spPr>
          <a:xfrm>
            <a:off x="825843" y="1612050"/>
            <a:ext cx="1054031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Morphemes can be divided into….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936192E-0FC4-20B2-5114-BE6333289175}"/>
              </a:ext>
            </a:extLst>
          </p:cNvPr>
          <p:cNvSpPr txBox="1"/>
          <p:nvPr/>
        </p:nvSpPr>
        <p:spPr>
          <a:xfrm>
            <a:off x="4749999" y="2713911"/>
            <a:ext cx="2380649" cy="715089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Base</a:t>
            </a: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CEFECFC0-A917-1C16-D234-6852A257D410}"/>
              </a:ext>
            </a:extLst>
          </p:cNvPr>
          <p:cNvGrpSpPr/>
          <p:nvPr/>
        </p:nvGrpSpPr>
        <p:grpSpPr>
          <a:xfrm>
            <a:off x="353858" y="2682404"/>
            <a:ext cx="3363159" cy="1315624"/>
            <a:chOff x="614037" y="3478318"/>
            <a:chExt cx="3363159" cy="1315624"/>
          </a:xfrm>
          <a:solidFill>
            <a:srgbClr val="002060"/>
          </a:solidFill>
        </p:grpSpPr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A7E5E910-C9B6-3E6A-695E-2331CF738C7E}"/>
                </a:ext>
              </a:extLst>
            </p:cNvPr>
            <p:cNvSpPr txBox="1"/>
            <p:nvPr/>
          </p:nvSpPr>
          <p:spPr>
            <a:xfrm>
              <a:off x="614037" y="3478318"/>
              <a:ext cx="1828800" cy="715089"/>
            </a:xfrm>
            <a:prstGeom prst="round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chemeClr val="bg1"/>
                  </a:solidFill>
                </a:rPr>
                <a:t>Prefix</a:t>
              </a:r>
            </a:p>
          </p:txBody>
        </p:sp>
        <p:cxnSp>
          <p:nvCxnSpPr>
            <p:cNvPr id="27" name="Straight Arrow Connector 26">
              <a:extLst>
                <a:ext uri="{FF2B5EF4-FFF2-40B4-BE49-F238E27FC236}">
                  <a16:creationId xmlns:a16="http://schemas.microsoft.com/office/drawing/2014/main" id="{DAAAD507-A2BA-F0B8-2123-28C433EDEDC3}"/>
                </a:ext>
              </a:extLst>
            </p:cNvPr>
            <p:cNvCxnSpPr/>
            <p:nvPr/>
          </p:nvCxnSpPr>
          <p:spPr>
            <a:xfrm>
              <a:off x="2442837" y="4224914"/>
              <a:ext cx="1534359" cy="569028"/>
            </a:xfrm>
            <a:prstGeom prst="straightConnector1">
              <a:avLst/>
            </a:prstGeom>
            <a:grpFill/>
            <a:ln w="57150">
              <a:solidFill>
                <a:srgbClr val="0B267C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61A7D9F0-18CA-33B1-3625-88473EDC7276}"/>
              </a:ext>
            </a:extLst>
          </p:cNvPr>
          <p:cNvGrpSpPr/>
          <p:nvPr/>
        </p:nvGrpSpPr>
        <p:grpSpPr>
          <a:xfrm>
            <a:off x="8271262" y="2731498"/>
            <a:ext cx="3413170" cy="1204386"/>
            <a:chOff x="8531441" y="3527412"/>
            <a:chExt cx="3413170" cy="1204386"/>
          </a:xfrm>
        </p:grpSpPr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C3EB3E1E-1C6D-381B-854C-D71B64ADE210}"/>
                </a:ext>
              </a:extLst>
            </p:cNvPr>
            <p:cNvSpPr txBox="1"/>
            <p:nvPr/>
          </p:nvSpPr>
          <p:spPr>
            <a:xfrm>
              <a:off x="9563962" y="3527412"/>
              <a:ext cx="2380649" cy="715089"/>
            </a:xfrm>
            <a:prstGeom prst="roundRect">
              <a:avLst/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chemeClr val="bg1"/>
                  </a:solidFill>
                </a:rPr>
                <a:t>Suffix</a:t>
              </a:r>
            </a:p>
          </p:txBody>
        </p:sp>
        <p:cxnSp>
          <p:nvCxnSpPr>
            <p:cNvPr id="30" name="Straight Arrow Connector 29">
              <a:extLst>
                <a:ext uri="{FF2B5EF4-FFF2-40B4-BE49-F238E27FC236}">
                  <a16:creationId xmlns:a16="http://schemas.microsoft.com/office/drawing/2014/main" id="{9F1C76CA-2A4F-DCA0-E35E-458886BE0A21}"/>
                </a:ext>
              </a:extLst>
            </p:cNvPr>
            <p:cNvCxnSpPr/>
            <p:nvPr/>
          </p:nvCxnSpPr>
          <p:spPr>
            <a:xfrm flipH="1">
              <a:off x="8531441" y="4193407"/>
              <a:ext cx="932155" cy="538391"/>
            </a:xfrm>
            <a:prstGeom prst="straightConnector1">
              <a:avLst/>
            </a:prstGeom>
            <a:ln w="57150">
              <a:solidFill>
                <a:srgbClr val="00B05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5DF79738-BC4B-4D85-C024-7B3985D06BF4}"/>
              </a:ext>
            </a:extLst>
          </p:cNvPr>
          <p:cNvCxnSpPr>
            <a:cxnSpLocks/>
          </p:cNvCxnSpPr>
          <p:nvPr/>
        </p:nvCxnSpPr>
        <p:spPr>
          <a:xfrm>
            <a:off x="5848789" y="3331221"/>
            <a:ext cx="0" cy="666810"/>
          </a:xfrm>
          <a:prstGeom prst="straightConnector1">
            <a:avLst/>
          </a:prstGeom>
          <a:solidFill>
            <a:srgbClr val="002060"/>
          </a:solidFill>
          <a:ln w="57150">
            <a:solidFill>
              <a:srgbClr val="EF802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" name="Group 18">
            <a:extLst>
              <a:ext uri="{FF2B5EF4-FFF2-40B4-BE49-F238E27FC236}">
                <a16:creationId xmlns:a16="http://schemas.microsoft.com/office/drawing/2014/main" id="{9FB3D439-559F-1E4D-5DC6-439FEC483626}"/>
              </a:ext>
            </a:extLst>
          </p:cNvPr>
          <p:cNvGrpSpPr/>
          <p:nvPr/>
        </p:nvGrpSpPr>
        <p:grpSpPr>
          <a:xfrm>
            <a:off x="1241219" y="4014494"/>
            <a:ext cx="2192560" cy="2109107"/>
            <a:chOff x="1241219" y="4014494"/>
            <a:chExt cx="2192560" cy="2109107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F89FD8E2-B8E2-59AD-55BD-A9268719EAC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1481" b="97284" l="2113" r="98357">
                          <a14:foregroundMark x1="17371" y1="19012" x2="28404" y2="12099"/>
                          <a14:foregroundMark x1="77950" y1="28889" x2="84507" y2="31111"/>
                          <a14:foregroundMark x1="77221" y1="28642" x2="77950" y2="28889"/>
                          <a14:foregroundMark x1="76492" y1="28395" x2="77221" y2="28642"/>
                          <a14:foregroundMark x1="28404" y1="12099" x2="76492" y2="28395"/>
                          <a14:foregroundMark x1="84507" y1="31111" x2="36385" y2="54815"/>
                          <a14:foregroundMark x1="36385" y1="54815" x2="21831" y2="68148"/>
                          <a14:foregroundMark x1="21831" y1="68148" x2="20892" y2="89383"/>
                          <a14:foregroundMark x1="20892" y1="89383" x2="10798" y2="74568"/>
                          <a14:foregroundMark x1="10798" y1="74568" x2="2582" y2="34074"/>
                          <a14:foregroundMark x1="2582" y1="34074" x2="4930" y2="18765"/>
                          <a14:foregroundMark x1="4930" y1="18765" x2="18779" y2="9383"/>
                          <a14:foregroundMark x1="18779" y1="9383" x2="40376" y2="8642"/>
                          <a14:foregroundMark x1="40376" y1="8642" x2="22300" y2="25926"/>
                          <a14:foregroundMark x1="22300" y1="25926" x2="21831" y2="36543"/>
                          <a14:foregroundMark x1="21831" y1="36543" x2="26056" y2="47901"/>
                          <a14:foregroundMark x1="26056" y1="47901" x2="35211" y2="59753"/>
                          <a14:foregroundMark x1="35211" y1="59753" x2="47418" y2="61235"/>
                          <a14:foregroundMark x1="47418" y1="61235" x2="53286" y2="50123"/>
                          <a14:foregroundMark x1="53286" y1="50123" x2="53521" y2="36790"/>
                          <a14:foregroundMark x1="53521" y1="36790" x2="56808" y2="25432"/>
                          <a14:foregroundMark x1="56808" y1="25432" x2="56808" y2="13827"/>
                          <a14:foregroundMark x1="56808" y1="13827" x2="56573" y2="13827"/>
                          <a14:foregroundMark x1="36150" y1="3951" x2="14085" y2="6914"/>
                          <a14:foregroundMark x1="14085" y1="6914" x2="5399" y2="20988"/>
                          <a14:foregroundMark x1="5399" y1="20988" x2="6808" y2="93827"/>
                          <a14:foregroundMark x1="6808" y1="93827" x2="18779" y2="94074"/>
                          <a14:foregroundMark x1="18779" y1="94074" x2="13850" y2="86420"/>
                          <a14:foregroundMark x1="2817" y1="21728" x2="2347" y2="54321"/>
                          <a14:foregroundMark x1="2347" y1="54321" x2="2347" y2="54321"/>
                          <a14:foregroundMark x1="16432" y1="2469" x2="26995" y2="2222"/>
                          <a14:foregroundMark x1="93192" y1="32099" x2="93192" y2="32099"/>
                          <a14:foregroundMark x1="98357" y1="34815" x2="98357" y2="34815"/>
                          <a14:foregroundMark x1="10094" y1="97284" x2="10094" y2="97284"/>
                          <a14:backgroundMark x1="77700" y1="28642" x2="77700" y2="28642"/>
                          <a14:backgroundMark x1="78404" y1="28642" x2="78404" y2="28642"/>
                          <a14:backgroundMark x1="79108" y1="28889" x2="79108" y2="28889"/>
                          <a14:backgroundMark x1="76995" y1="28395" x2="76995" y2="28395"/>
                          <a14:backgroundMark x1="77465" y1="28395" x2="77465" y2="28395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68"/>
            <a:stretch>
              <a:fillRect/>
            </a:stretch>
          </p:blipFill>
          <p:spPr>
            <a:xfrm>
              <a:off x="1241219" y="4014494"/>
              <a:ext cx="2192560" cy="2109107"/>
            </a:xfrm>
            <a:prstGeom prst="rect">
              <a:avLst/>
            </a:prstGeom>
          </p:spPr>
        </p:pic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AEE82CF6-C374-C7F6-AD32-305B8DF13906}"/>
                </a:ext>
              </a:extLst>
            </p:cNvPr>
            <p:cNvSpPr txBox="1"/>
            <p:nvPr/>
          </p:nvSpPr>
          <p:spPr>
            <a:xfrm>
              <a:off x="1268258" y="4468882"/>
              <a:ext cx="1491448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>
                  <a:solidFill>
                    <a:schemeClr val="bg1"/>
                  </a:solidFill>
                </a:rPr>
                <a:t>un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3CC2D28B-1FB8-6F01-5D7B-73DC0576683B}"/>
              </a:ext>
            </a:extLst>
          </p:cNvPr>
          <p:cNvGrpSpPr/>
          <p:nvPr/>
        </p:nvGrpSpPr>
        <p:grpSpPr>
          <a:xfrm>
            <a:off x="4788362" y="4003311"/>
            <a:ext cx="2487918" cy="2104867"/>
            <a:chOff x="4788362" y="4003311"/>
            <a:chExt cx="2487918" cy="2104867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12C5CEA4-CB18-8361-58A8-1D099898ABD8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3695" b="95813" l="491" r="98526">
                          <a14:foregroundMark x1="6143" y1="14286" x2="16708" y2="10099"/>
                          <a14:foregroundMark x1="16708" y1="10099" x2="32924" y2="18719"/>
                          <a14:foregroundMark x1="32924" y1="18719" x2="90172" y2="26355"/>
                          <a14:foregroundMark x1="59214" y1="33744" x2="45946" y2="46798"/>
                          <a14:foregroundMark x1="45946" y1="46798" x2="6634" y2="52217"/>
                          <a14:foregroundMark x1="6634" y1="52217" x2="22359" y2="49015"/>
                          <a14:foregroundMark x1="22359" y1="49015" x2="25061" y2="44581"/>
                          <a14:foregroundMark x1="11794" y1="64039" x2="13268" y2="76601"/>
                          <a14:foregroundMark x1="13268" y1="76601" x2="35872" y2="85961"/>
                          <a14:foregroundMark x1="35872" y1="85961" x2="53563" y2="76108"/>
                          <a14:foregroundMark x1="53563" y1="76108" x2="52334" y2="62808"/>
                          <a14:foregroundMark x1="47420" y1="94089" x2="18182" y2="91133"/>
                          <a14:foregroundMark x1="18182" y1="91133" x2="5651" y2="83744"/>
                          <a14:foregroundMark x1="5651" y1="83744" x2="4423" y2="59360"/>
                          <a14:foregroundMark x1="4423" y1="59360" x2="6143" y2="47537"/>
                          <a14:foregroundMark x1="6143" y1="47537" x2="6388" y2="47291"/>
                          <a14:foregroundMark x1="7125" y1="21921" x2="2211" y2="12808"/>
                          <a14:foregroundMark x1="2211" y1="12808" x2="21376" y2="5419"/>
                          <a14:foregroundMark x1="21376" y1="5419" x2="30958" y2="3695"/>
                          <a14:foregroundMark x1="30958" y1="3695" x2="36609" y2="4926"/>
                          <a14:foregroundMark x1="94840" y1="28079" x2="94840" y2="28079"/>
                          <a14:foregroundMark x1="98771" y1="29557" x2="98771" y2="29557"/>
                          <a14:foregroundMark x1="43980" y1="96059" x2="43980" y2="96059"/>
                          <a14:foregroundMark x1="1229" y1="74138" x2="1229" y2="74138"/>
                          <a14:foregroundMark x1="491" y1="18227" x2="491" y2="18227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66229" y="4003311"/>
              <a:ext cx="2110051" cy="2104867"/>
            </a:xfrm>
            <a:prstGeom prst="rect">
              <a:avLst/>
            </a:prstGeom>
          </p:spPr>
        </p:pic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B50E72F9-6B81-4EEE-9C6D-1C5A9750FBD3}"/>
                </a:ext>
              </a:extLst>
            </p:cNvPr>
            <p:cNvSpPr txBox="1"/>
            <p:nvPr/>
          </p:nvSpPr>
          <p:spPr>
            <a:xfrm>
              <a:off x="4788362" y="4468813"/>
              <a:ext cx="2303922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>
                  <a:solidFill>
                    <a:schemeClr val="bg1"/>
                  </a:solidFill>
                </a:rPr>
                <a:t>help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77DAFDDF-D2CD-0366-DE90-6D15E33AD95C}"/>
              </a:ext>
            </a:extLst>
          </p:cNvPr>
          <p:cNvGrpSpPr/>
          <p:nvPr/>
        </p:nvGrpSpPr>
        <p:grpSpPr>
          <a:xfrm>
            <a:off x="9742514" y="3892847"/>
            <a:ext cx="1625843" cy="2139952"/>
            <a:chOff x="9742514" y="3904277"/>
            <a:chExt cx="1625843" cy="2139952"/>
          </a:xfrm>
        </p:grpSpPr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AC81B023-5D3B-C408-6EB7-8337D9F9EA81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ackgroundRemoval t="1220" b="96098" l="1736" r="96528">
                          <a14:foregroundMark x1="46181" y1="15610" x2="50347" y2="25610"/>
                          <a14:foregroundMark x1="50347" y1="25610" x2="48958" y2="26341"/>
                          <a14:foregroundMark x1="27778" y1="51220" x2="51042" y2="50976"/>
                          <a14:foregroundMark x1="51042" y1="50976" x2="71528" y2="60000"/>
                          <a14:foregroundMark x1="71528" y1="60000" x2="57292" y2="75366"/>
                          <a14:foregroundMark x1="57292" y1="75366" x2="24653" y2="80732"/>
                          <a14:foregroundMark x1="24653" y1="80732" x2="78819" y2="79756"/>
                          <a14:foregroundMark x1="78819" y1="79756" x2="84028" y2="59756"/>
                          <a14:foregroundMark x1="84028" y1="59756" x2="40278" y2="48293"/>
                          <a14:foregroundMark x1="40278" y1="48293" x2="22917" y2="46585"/>
                          <a14:foregroundMark x1="22917" y1="46585" x2="36806" y2="41707"/>
                          <a14:foregroundMark x1="36806" y1="41707" x2="37153" y2="41463"/>
                          <a14:foregroundMark x1="27778" y1="13415" x2="45486" y2="7805"/>
                          <a14:foregroundMark x1="45486" y1="7805" x2="69444" y2="5854"/>
                          <a14:foregroundMark x1="69444" y1="5854" x2="77431" y2="13415"/>
                          <a14:foregroundMark x1="77431" y1="13415" x2="70139" y2="21951"/>
                          <a14:foregroundMark x1="70139" y1="21951" x2="25000" y2="13902"/>
                          <a14:foregroundMark x1="25000" y1="13902" x2="10069" y2="18780"/>
                          <a14:foregroundMark x1="10069" y1="18780" x2="9722" y2="19756"/>
                          <a14:foregroundMark x1="48264" y1="2195" x2="60764" y2="2195"/>
                          <a14:foregroundMark x1="96528" y1="60488" x2="93403" y2="67073"/>
                          <a14:foregroundMark x1="8333" y1="38537" x2="13889" y2="43659"/>
                          <a14:foregroundMark x1="10069" y1="74878" x2="27083" y2="85122"/>
                          <a14:foregroundMark x1="11458" y1="87073" x2="41319" y2="95854"/>
                          <a14:foregroundMark x1="41319" y1="95854" x2="49653" y2="96098"/>
                          <a14:foregroundMark x1="4861" y1="21463" x2="4861" y2="21463"/>
                          <a14:foregroundMark x1="2778" y1="40732" x2="2778" y2="40732"/>
                          <a14:foregroundMark x1="1736" y1="89512" x2="1736" y2="89512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42514" y="3904277"/>
              <a:ext cx="1503186" cy="2139952"/>
            </a:xfrm>
            <a:prstGeom prst="rect">
              <a:avLst/>
            </a:prstGeom>
          </p:spPr>
        </p:pic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91A43901-60DA-A8E9-0072-6619EFDD32A8}"/>
                </a:ext>
              </a:extLst>
            </p:cNvPr>
            <p:cNvSpPr txBox="1"/>
            <p:nvPr/>
          </p:nvSpPr>
          <p:spPr>
            <a:xfrm>
              <a:off x="9782207" y="4374088"/>
              <a:ext cx="1586150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 err="1">
                  <a:solidFill>
                    <a:schemeClr val="bg1"/>
                  </a:solidFill>
                </a:rPr>
                <a:t>ful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5430488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3.7037E-7 L 0.18893 -0.0041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440" y="-20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9167E-6 -1.11111E-6 L -0.25066 0.01134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39" y="5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BEA553-6B3D-6A1A-1662-B285FED3294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, background pattern&#10;&#10;Description automatically generated">
            <a:extLst>
              <a:ext uri="{FF2B5EF4-FFF2-40B4-BE49-F238E27FC236}">
                <a16:creationId xmlns:a16="http://schemas.microsoft.com/office/drawing/2014/main" id="{5434E038-77D3-9EB0-021B-C39ADE9FABA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BD2D599-0480-4E6C-312A-71D9EE7F580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D02D56B-80E7-88D8-9F91-43DDA561C7D4}"/>
              </a:ext>
            </a:extLst>
          </p:cNvPr>
          <p:cNvSpPr txBox="1"/>
          <p:nvPr/>
        </p:nvSpPr>
        <p:spPr>
          <a:xfrm>
            <a:off x="2196446" y="147067"/>
            <a:ext cx="840215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concentrate</a:t>
            </a:r>
            <a:endParaRPr lang="en-GB" sz="9600" u="sng" dirty="0">
              <a:solidFill>
                <a:schemeClr val="bg1"/>
              </a:solidFill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BFECD799-7D4D-1981-9726-79D5CC990813}"/>
              </a:ext>
            </a:extLst>
          </p:cNvPr>
          <p:cNvSpPr txBox="1">
            <a:spLocks/>
          </p:cNvSpPr>
          <p:nvPr/>
        </p:nvSpPr>
        <p:spPr>
          <a:xfrm>
            <a:off x="4604560" y="169170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con</a:t>
            </a: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5093B80C-2783-83D5-5452-4FE24B3AA12B}"/>
              </a:ext>
            </a:extLst>
          </p:cNvPr>
          <p:cNvSpPr/>
          <p:nvPr/>
        </p:nvSpPr>
        <p:spPr>
          <a:xfrm>
            <a:off x="3134997" y="1792911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EA22625C-58BB-BB0A-7CD0-854B247EB0E1}"/>
              </a:ext>
            </a:extLst>
          </p:cNvPr>
          <p:cNvSpPr txBox="1">
            <a:spLocks/>
          </p:cNvSpPr>
          <p:nvPr/>
        </p:nvSpPr>
        <p:spPr>
          <a:xfrm>
            <a:off x="4604560" y="2660304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together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C0C74E84-543F-E25A-405D-690D0AAA4172}"/>
              </a:ext>
            </a:extLst>
          </p:cNvPr>
          <p:cNvSpPr txBox="1">
            <a:spLocks/>
          </p:cNvSpPr>
          <p:nvPr/>
        </p:nvSpPr>
        <p:spPr>
          <a:xfrm>
            <a:off x="672110" y="1626670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concentrate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549FB396-68BB-3414-DB9C-CAE4AB564F80}"/>
              </a:ext>
            </a:extLst>
          </p:cNvPr>
          <p:cNvSpPr txBox="1">
            <a:spLocks/>
          </p:cNvSpPr>
          <p:nvPr/>
        </p:nvSpPr>
        <p:spPr>
          <a:xfrm>
            <a:off x="7145540" y="169170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centre</a:t>
            </a:r>
          </a:p>
        </p:txBody>
      </p:sp>
      <p:sp>
        <p:nvSpPr>
          <p:cNvPr id="16" name="Cross 15">
            <a:extLst>
              <a:ext uri="{FF2B5EF4-FFF2-40B4-BE49-F238E27FC236}">
                <a16:creationId xmlns:a16="http://schemas.microsoft.com/office/drawing/2014/main" id="{5381B1F3-B9EF-B7B0-BB55-7A9951771FA7}"/>
              </a:ext>
            </a:extLst>
          </p:cNvPr>
          <p:cNvSpPr/>
          <p:nvPr/>
        </p:nvSpPr>
        <p:spPr>
          <a:xfrm>
            <a:off x="6651399" y="1832145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8BF5956B-3301-5F39-0D35-323BEB466DD9}"/>
              </a:ext>
            </a:extLst>
          </p:cNvPr>
          <p:cNvSpPr txBox="1">
            <a:spLocks/>
          </p:cNvSpPr>
          <p:nvPr/>
        </p:nvSpPr>
        <p:spPr>
          <a:xfrm>
            <a:off x="7145540" y="2641718"/>
            <a:ext cx="1980000" cy="669805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centre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5AFB36B-5CA4-FC52-B7AA-9BF72BE64ADB}"/>
              </a:ext>
            </a:extLst>
          </p:cNvPr>
          <p:cNvSpPr txBox="1">
            <a:spLocks/>
          </p:cNvSpPr>
          <p:nvPr/>
        </p:nvSpPr>
        <p:spPr>
          <a:xfrm>
            <a:off x="9735653" y="169170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ate</a:t>
            </a:r>
          </a:p>
        </p:txBody>
      </p:sp>
      <p:sp>
        <p:nvSpPr>
          <p:cNvPr id="6" name="Cross 5">
            <a:extLst>
              <a:ext uri="{FF2B5EF4-FFF2-40B4-BE49-F238E27FC236}">
                <a16:creationId xmlns:a16="http://schemas.microsoft.com/office/drawing/2014/main" id="{A5A307FC-A478-928D-DF7D-872CF6A97B52}"/>
              </a:ext>
            </a:extLst>
          </p:cNvPr>
          <p:cNvSpPr/>
          <p:nvPr/>
        </p:nvSpPr>
        <p:spPr>
          <a:xfrm>
            <a:off x="9241512" y="1832145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5784BA04-D3B4-DF7E-D47D-B0C58DD28F44}"/>
              </a:ext>
            </a:extLst>
          </p:cNvPr>
          <p:cNvSpPr txBox="1">
            <a:spLocks/>
          </p:cNvSpPr>
          <p:nvPr/>
        </p:nvSpPr>
        <p:spPr>
          <a:xfrm>
            <a:off x="9735653" y="2641718"/>
            <a:ext cx="1980000" cy="669805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make or become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58102EF-BF49-E5E2-ED00-121916C6CA9A}"/>
              </a:ext>
            </a:extLst>
          </p:cNvPr>
          <p:cNvSpPr txBox="1"/>
          <p:nvPr/>
        </p:nvSpPr>
        <p:spPr>
          <a:xfrm>
            <a:off x="2829150" y="4269139"/>
            <a:ext cx="70820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Where has the E gone?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6DCBDFCE-57AD-6806-DD1F-92BF2FE99551}"/>
              </a:ext>
            </a:extLst>
          </p:cNvPr>
          <p:cNvSpPr txBox="1"/>
          <p:nvPr/>
        </p:nvSpPr>
        <p:spPr>
          <a:xfrm>
            <a:off x="616156" y="5190642"/>
            <a:ext cx="1089279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Base ends with a silent E. Suffix ‑ate starts with a vowel.</a:t>
            </a:r>
            <a:br>
              <a:rPr lang="en-GB" sz="3200" dirty="0">
                <a:solidFill>
                  <a:schemeClr val="bg1"/>
                </a:solidFill>
              </a:rPr>
            </a:br>
            <a:r>
              <a:rPr lang="en-GB" sz="3200" dirty="0">
                <a:solidFill>
                  <a:schemeClr val="bg1"/>
                </a:solidFill>
              </a:rPr>
              <a:t>Rule 3: drop the silent E</a:t>
            </a:r>
          </a:p>
        </p:txBody>
      </p:sp>
      <p:sp>
        <p:nvSpPr>
          <p:cNvPr id="18" name="Arrow: Up 17">
            <a:extLst>
              <a:ext uri="{FF2B5EF4-FFF2-40B4-BE49-F238E27FC236}">
                <a16:creationId xmlns:a16="http://schemas.microsoft.com/office/drawing/2014/main" id="{432B15FF-EA96-585B-D66B-3DD35C5224F5}"/>
              </a:ext>
            </a:extLst>
          </p:cNvPr>
          <p:cNvSpPr/>
          <p:nvPr/>
        </p:nvSpPr>
        <p:spPr>
          <a:xfrm rot="238164">
            <a:off x="8284864" y="2146146"/>
            <a:ext cx="426919" cy="2123946"/>
          </a:xfrm>
          <a:prstGeom prst="upArrow">
            <a:avLst/>
          </a:prstGeom>
          <a:solidFill>
            <a:schemeClr val="accent2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1272010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4" grpId="0"/>
      <p:bldP spid="18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F523208-E978-F085-A0F5-1048C11DC8F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563374C4-8817-5C6A-8DE5-840A3BB635A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F2B17FB-5511-59D0-3310-E25E2BEAE4C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442547C-F205-F409-11ED-55153E826CB6}"/>
              </a:ext>
            </a:extLst>
          </p:cNvPr>
          <p:cNvSpPr txBox="1"/>
          <p:nvPr/>
        </p:nvSpPr>
        <p:spPr>
          <a:xfrm>
            <a:off x="2918294" y="2129650"/>
            <a:ext cx="690523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education</a:t>
            </a:r>
            <a:endParaRPr lang="en-GB" sz="9600" u="sng" dirty="0">
              <a:solidFill>
                <a:schemeClr val="bg1"/>
              </a:solidFill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E2D330F7-66CB-6809-E8C7-BCC1E2A327CF}"/>
              </a:ext>
            </a:extLst>
          </p:cNvPr>
          <p:cNvSpPr txBox="1">
            <a:spLocks/>
          </p:cNvSpPr>
          <p:nvPr/>
        </p:nvSpPr>
        <p:spPr>
          <a:xfrm>
            <a:off x="4672933" y="4158103"/>
            <a:ext cx="1980000" cy="669804"/>
          </a:xfrm>
          <a:prstGeom prst="roundRect">
            <a:avLst>
              <a:gd name="adj" fmla="val 2509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educ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C2036D21-7FA6-BFFB-B4BF-6D1C64B4AD5C}"/>
              </a:ext>
            </a:extLst>
          </p:cNvPr>
          <p:cNvSpPr/>
          <p:nvPr/>
        </p:nvSpPr>
        <p:spPr>
          <a:xfrm>
            <a:off x="3203370" y="4259306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55C9ECE4-19A7-042D-B243-C63E24C66B5F}"/>
              </a:ext>
            </a:extLst>
          </p:cNvPr>
          <p:cNvSpPr txBox="1">
            <a:spLocks/>
          </p:cNvSpPr>
          <p:nvPr/>
        </p:nvSpPr>
        <p:spPr>
          <a:xfrm>
            <a:off x="4672933" y="512669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educate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C685E1CC-0246-3B37-ACB6-9ADD7A1DDAE3}"/>
              </a:ext>
            </a:extLst>
          </p:cNvPr>
          <p:cNvSpPr txBox="1">
            <a:spLocks/>
          </p:cNvSpPr>
          <p:nvPr/>
        </p:nvSpPr>
        <p:spPr>
          <a:xfrm>
            <a:off x="740483" y="4093065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education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DE4E5016-796D-9156-7FCA-893D4AFA48AF}"/>
              </a:ext>
            </a:extLst>
          </p:cNvPr>
          <p:cNvSpPr txBox="1">
            <a:spLocks/>
          </p:cNvSpPr>
          <p:nvPr/>
        </p:nvSpPr>
        <p:spPr>
          <a:xfrm>
            <a:off x="7213913" y="415810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ate</a:t>
            </a:r>
          </a:p>
        </p:txBody>
      </p:sp>
      <p:sp>
        <p:nvSpPr>
          <p:cNvPr id="16" name="Cross 15">
            <a:extLst>
              <a:ext uri="{FF2B5EF4-FFF2-40B4-BE49-F238E27FC236}">
                <a16:creationId xmlns:a16="http://schemas.microsoft.com/office/drawing/2014/main" id="{A3CCD397-C1A6-7D43-E2A8-1491113FE4F3}"/>
              </a:ext>
            </a:extLst>
          </p:cNvPr>
          <p:cNvSpPr/>
          <p:nvPr/>
        </p:nvSpPr>
        <p:spPr>
          <a:xfrm>
            <a:off x="6719772" y="4298540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2A08F792-A439-88C7-35FE-8A8BEEE3ECD3}"/>
              </a:ext>
            </a:extLst>
          </p:cNvPr>
          <p:cNvSpPr txBox="1">
            <a:spLocks/>
          </p:cNvSpPr>
          <p:nvPr/>
        </p:nvSpPr>
        <p:spPr>
          <a:xfrm>
            <a:off x="7213913" y="5108113"/>
            <a:ext cx="1980000" cy="669805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make or become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89DF734-AA8B-A8F6-967A-E318095B39CA}"/>
              </a:ext>
            </a:extLst>
          </p:cNvPr>
          <p:cNvSpPr txBox="1">
            <a:spLocks/>
          </p:cNvSpPr>
          <p:nvPr/>
        </p:nvSpPr>
        <p:spPr>
          <a:xfrm>
            <a:off x="9771030" y="415810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ion </a:t>
            </a:r>
          </a:p>
        </p:txBody>
      </p:sp>
      <p:sp>
        <p:nvSpPr>
          <p:cNvPr id="6" name="Cross 5">
            <a:extLst>
              <a:ext uri="{FF2B5EF4-FFF2-40B4-BE49-F238E27FC236}">
                <a16:creationId xmlns:a16="http://schemas.microsoft.com/office/drawing/2014/main" id="{5647C613-2B42-D9FB-BBD0-D46C5D6E992A}"/>
              </a:ext>
            </a:extLst>
          </p:cNvPr>
          <p:cNvSpPr/>
          <p:nvPr/>
        </p:nvSpPr>
        <p:spPr>
          <a:xfrm>
            <a:off x="9276889" y="4298540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FA01AE9F-2F79-D268-463F-328DDC7D2E7B}"/>
              </a:ext>
            </a:extLst>
          </p:cNvPr>
          <p:cNvSpPr txBox="1">
            <a:spLocks/>
          </p:cNvSpPr>
          <p:nvPr/>
        </p:nvSpPr>
        <p:spPr>
          <a:xfrm>
            <a:off x="9771030" y="5108113"/>
            <a:ext cx="1980000" cy="669805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result of</a:t>
            </a:r>
          </a:p>
        </p:txBody>
      </p:sp>
    </p:spTree>
    <p:extLst>
      <p:ext uri="{BB962C8B-B14F-4D97-AF65-F5344CB8AC3E}">
        <p14:creationId xmlns:p14="http://schemas.microsoft.com/office/powerpoint/2010/main" val="409324502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 animBg="1"/>
      <p:bldP spid="12" grpId="0" animBg="1"/>
      <p:bldP spid="13" grpId="0" animBg="1"/>
      <p:bldP spid="15" grpId="0" animBg="1"/>
      <p:bldP spid="16" grpId="0" animBg="1"/>
      <p:bldP spid="17" grpId="0" animBg="1"/>
      <p:bldP spid="4" grpId="0" animBg="1"/>
      <p:bldP spid="6" grpId="0" animBg="1"/>
      <p:bldP spid="9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27DCA99-DB29-0ECE-E6B9-C124562A154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80568054-2B47-2E5F-4979-7FDC4CAF5CE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DB597ED-FEF5-B4E0-B0A8-7174318B48C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85F0694-DA83-B890-D512-C4BE946BB226}"/>
              </a:ext>
            </a:extLst>
          </p:cNvPr>
          <p:cNvSpPr txBox="1"/>
          <p:nvPr/>
        </p:nvSpPr>
        <p:spPr>
          <a:xfrm>
            <a:off x="2643380" y="113549"/>
            <a:ext cx="690523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education</a:t>
            </a:r>
            <a:endParaRPr lang="en-GB" sz="9600" u="sng" dirty="0">
              <a:solidFill>
                <a:schemeClr val="bg1"/>
              </a:solidFill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6B5A5969-E5B1-9006-A44F-CD634BAAA67A}"/>
              </a:ext>
            </a:extLst>
          </p:cNvPr>
          <p:cNvSpPr txBox="1">
            <a:spLocks/>
          </p:cNvSpPr>
          <p:nvPr/>
        </p:nvSpPr>
        <p:spPr>
          <a:xfrm>
            <a:off x="4398020" y="2028453"/>
            <a:ext cx="1980000" cy="669804"/>
          </a:xfrm>
          <a:prstGeom prst="roundRect">
            <a:avLst>
              <a:gd name="adj" fmla="val 2509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educ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87FFD16B-586B-CA83-41DF-6BE6606C023D}"/>
              </a:ext>
            </a:extLst>
          </p:cNvPr>
          <p:cNvSpPr/>
          <p:nvPr/>
        </p:nvSpPr>
        <p:spPr>
          <a:xfrm>
            <a:off x="2928457" y="2129656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3C41A0C7-A75E-8861-3A02-6CA5FFB058E4}"/>
              </a:ext>
            </a:extLst>
          </p:cNvPr>
          <p:cNvSpPr txBox="1">
            <a:spLocks/>
          </p:cNvSpPr>
          <p:nvPr/>
        </p:nvSpPr>
        <p:spPr>
          <a:xfrm>
            <a:off x="4398020" y="29970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educate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16512EAA-F3E4-90B6-4608-F19D0980C4CF}"/>
              </a:ext>
            </a:extLst>
          </p:cNvPr>
          <p:cNvSpPr txBox="1">
            <a:spLocks/>
          </p:cNvSpPr>
          <p:nvPr/>
        </p:nvSpPr>
        <p:spPr>
          <a:xfrm>
            <a:off x="465570" y="1963415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education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D18351F2-D212-4A01-782C-A18577CD0EC1}"/>
              </a:ext>
            </a:extLst>
          </p:cNvPr>
          <p:cNvSpPr txBox="1">
            <a:spLocks/>
          </p:cNvSpPr>
          <p:nvPr/>
        </p:nvSpPr>
        <p:spPr>
          <a:xfrm>
            <a:off x="6939000" y="202845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ate</a:t>
            </a:r>
          </a:p>
        </p:txBody>
      </p:sp>
      <p:sp>
        <p:nvSpPr>
          <p:cNvPr id="16" name="Cross 15">
            <a:extLst>
              <a:ext uri="{FF2B5EF4-FFF2-40B4-BE49-F238E27FC236}">
                <a16:creationId xmlns:a16="http://schemas.microsoft.com/office/drawing/2014/main" id="{DF9206C6-1CF7-A0EE-332D-FF901F907738}"/>
              </a:ext>
            </a:extLst>
          </p:cNvPr>
          <p:cNvSpPr/>
          <p:nvPr/>
        </p:nvSpPr>
        <p:spPr>
          <a:xfrm>
            <a:off x="6444859" y="2168890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3F2552A2-EA42-531A-7254-08AD20B16531}"/>
              </a:ext>
            </a:extLst>
          </p:cNvPr>
          <p:cNvSpPr txBox="1">
            <a:spLocks/>
          </p:cNvSpPr>
          <p:nvPr/>
        </p:nvSpPr>
        <p:spPr>
          <a:xfrm>
            <a:off x="6939000" y="2978463"/>
            <a:ext cx="1980000" cy="669805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make or become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E0A0B25-6135-4EAA-EBA7-6FBF9DA18913}"/>
              </a:ext>
            </a:extLst>
          </p:cNvPr>
          <p:cNvSpPr txBox="1">
            <a:spLocks/>
          </p:cNvSpPr>
          <p:nvPr/>
        </p:nvSpPr>
        <p:spPr>
          <a:xfrm>
            <a:off x="9496117" y="202845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ion </a:t>
            </a:r>
          </a:p>
        </p:txBody>
      </p:sp>
      <p:sp>
        <p:nvSpPr>
          <p:cNvPr id="6" name="Cross 5">
            <a:extLst>
              <a:ext uri="{FF2B5EF4-FFF2-40B4-BE49-F238E27FC236}">
                <a16:creationId xmlns:a16="http://schemas.microsoft.com/office/drawing/2014/main" id="{6F1B9F9C-E712-FC5D-67A7-967EA8E6A5C5}"/>
              </a:ext>
            </a:extLst>
          </p:cNvPr>
          <p:cNvSpPr/>
          <p:nvPr/>
        </p:nvSpPr>
        <p:spPr>
          <a:xfrm>
            <a:off x="9001976" y="2168890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29574546-FED3-C0B8-E8ED-945AA3840951}"/>
              </a:ext>
            </a:extLst>
          </p:cNvPr>
          <p:cNvSpPr txBox="1">
            <a:spLocks/>
          </p:cNvSpPr>
          <p:nvPr/>
        </p:nvSpPr>
        <p:spPr>
          <a:xfrm>
            <a:off x="9496117" y="2978463"/>
            <a:ext cx="1980000" cy="669805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result of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60E13C7-BFB5-C170-B169-0D7E19BC1A11}"/>
              </a:ext>
            </a:extLst>
          </p:cNvPr>
          <p:cNvSpPr txBox="1"/>
          <p:nvPr/>
        </p:nvSpPr>
        <p:spPr>
          <a:xfrm>
            <a:off x="2829150" y="4269139"/>
            <a:ext cx="70820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Where has the E gone?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F8FBF85-A423-4664-5FB2-F855463A1FCD}"/>
              </a:ext>
            </a:extLst>
          </p:cNvPr>
          <p:cNvSpPr txBox="1"/>
          <p:nvPr/>
        </p:nvSpPr>
        <p:spPr>
          <a:xfrm>
            <a:off x="616156" y="5190642"/>
            <a:ext cx="1089279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Base ends with a silent E. Suffix ‑ion starts with a vowel.</a:t>
            </a:r>
            <a:br>
              <a:rPr lang="en-GB" sz="3200" dirty="0">
                <a:solidFill>
                  <a:schemeClr val="bg1"/>
                </a:solidFill>
              </a:rPr>
            </a:br>
            <a:r>
              <a:rPr lang="en-GB" sz="3200" dirty="0">
                <a:solidFill>
                  <a:schemeClr val="bg1"/>
                </a:solidFill>
              </a:rPr>
              <a:t>Rule 3: drop the silent E</a:t>
            </a:r>
          </a:p>
        </p:txBody>
      </p:sp>
      <p:sp>
        <p:nvSpPr>
          <p:cNvPr id="14" name="Arrow: Up 13">
            <a:extLst>
              <a:ext uri="{FF2B5EF4-FFF2-40B4-BE49-F238E27FC236}">
                <a16:creationId xmlns:a16="http://schemas.microsoft.com/office/drawing/2014/main" id="{B47EC9AB-17BD-858A-FBA5-A4F1C754C153}"/>
              </a:ext>
            </a:extLst>
          </p:cNvPr>
          <p:cNvSpPr/>
          <p:nvPr/>
        </p:nvSpPr>
        <p:spPr>
          <a:xfrm rot="238164">
            <a:off x="7837221" y="2487911"/>
            <a:ext cx="426919" cy="1780948"/>
          </a:xfrm>
          <a:prstGeom prst="upArrow">
            <a:avLst/>
          </a:prstGeom>
          <a:solidFill>
            <a:schemeClr val="accent2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417690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0" grpId="0"/>
      <p:bldP spid="14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C0CC37C-ED89-00B1-EED9-E404A88869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4D1F9937-FB86-E0AD-0C4B-8C254B2DFD7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9E632FD-C665-7972-EB27-315B4B769D1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8A14D9D-E705-5A0E-C3F9-8B1EAA7CCA23}"/>
              </a:ext>
            </a:extLst>
          </p:cNvPr>
          <p:cNvSpPr txBox="1"/>
          <p:nvPr/>
        </p:nvSpPr>
        <p:spPr>
          <a:xfrm>
            <a:off x="3271585" y="2263309"/>
            <a:ext cx="690523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estimate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415A74B0-2B76-A6F9-51BE-3CE8ADE987B9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4585" y="1242335"/>
            <a:ext cx="3140056" cy="2475757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D100EA12-6C67-0DEF-B92B-690375433DC2}"/>
              </a:ext>
            </a:extLst>
          </p:cNvPr>
          <p:cNvSpPr txBox="1">
            <a:spLocks/>
          </p:cNvSpPr>
          <p:nvPr/>
        </p:nvSpPr>
        <p:spPr>
          <a:xfrm>
            <a:off x="5728223" y="4312166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estim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39BF5AB9-62DC-0716-34B7-AAA4981AF077}"/>
              </a:ext>
            </a:extLst>
          </p:cNvPr>
          <p:cNvSpPr txBox="1">
            <a:spLocks/>
          </p:cNvSpPr>
          <p:nvPr/>
        </p:nvSpPr>
        <p:spPr>
          <a:xfrm>
            <a:off x="8285340" y="4312166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ate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Cross 9">
            <a:extLst>
              <a:ext uri="{FF2B5EF4-FFF2-40B4-BE49-F238E27FC236}">
                <a16:creationId xmlns:a16="http://schemas.microsoft.com/office/drawing/2014/main" id="{DD943224-687A-46AD-A73D-82C7E6B1895C}"/>
              </a:ext>
            </a:extLst>
          </p:cNvPr>
          <p:cNvSpPr/>
          <p:nvPr/>
        </p:nvSpPr>
        <p:spPr>
          <a:xfrm>
            <a:off x="7791199" y="445260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FEEFD906-CD90-3829-6CB3-4A358EDDEF1B}"/>
              </a:ext>
            </a:extLst>
          </p:cNvPr>
          <p:cNvSpPr/>
          <p:nvPr/>
        </p:nvSpPr>
        <p:spPr>
          <a:xfrm>
            <a:off x="4258660" y="4413369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FA0A3BD8-C5D6-AE5C-E0F8-D16DE479AF5A}"/>
              </a:ext>
            </a:extLst>
          </p:cNvPr>
          <p:cNvSpPr txBox="1">
            <a:spLocks/>
          </p:cNvSpPr>
          <p:nvPr/>
        </p:nvSpPr>
        <p:spPr>
          <a:xfrm>
            <a:off x="5728223" y="5280762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judge / value / assess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DD88A57D-30A0-F2FB-C1DC-A54997515A0D}"/>
              </a:ext>
            </a:extLst>
          </p:cNvPr>
          <p:cNvSpPr txBox="1">
            <a:spLocks/>
          </p:cNvSpPr>
          <p:nvPr/>
        </p:nvSpPr>
        <p:spPr>
          <a:xfrm>
            <a:off x="1795773" y="424712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estimate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A83532E3-1ABF-2D1F-1291-D52B7E1724F7}"/>
              </a:ext>
            </a:extLst>
          </p:cNvPr>
          <p:cNvSpPr txBox="1">
            <a:spLocks/>
          </p:cNvSpPr>
          <p:nvPr/>
        </p:nvSpPr>
        <p:spPr>
          <a:xfrm>
            <a:off x="8285341" y="528076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make or become</a:t>
            </a:r>
          </a:p>
        </p:txBody>
      </p:sp>
    </p:spTree>
    <p:extLst>
      <p:ext uri="{BB962C8B-B14F-4D97-AF65-F5344CB8AC3E}">
        <p14:creationId xmlns:p14="http://schemas.microsoft.com/office/powerpoint/2010/main" val="215810722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72EDCA6-E6EA-B59D-BE52-B533C4E4755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, background pattern&#10;&#10;Description automatically generated">
            <a:extLst>
              <a:ext uri="{FF2B5EF4-FFF2-40B4-BE49-F238E27FC236}">
                <a16:creationId xmlns:a16="http://schemas.microsoft.com/office/drawing/2014/main" id="{1D64749F-51D4-4158-E724-82557241E99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4380CC4-4A28-CF90-C982-07E6D0A6BD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691A279-0F16-B870-D246-4DB68A2D1D08}"/>
              </a:ext>
            </a:extLst>
          </p:cNvPr>
          <p:cNvSpPr txBox="1"/>
          <p:nvPr/>
        </p:nvSpPr>
        <p:spPr>
          <a:xfrm>
            <a:off x="2643380" y="2037123"/>
            <a:ext cx="840215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relocate</a:t>
            </a:r>
            <a:endParaRPr lang="en-GB" sz="9600" u="sng" dirty="0">
              <a:solidFill>
                <a:schemeClr val="bg1"/>
              </a:solidFill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46D11B97-D935-F1D1-6D3E-50D09717655F}"/>
              </a:ext>
            </a:extLst>
          </p:cNvPr>
          <p:cNvSpPr txBox="1">
            <a:spLocks/>
          </p:cNvSpPr>
          <p:nvPr/>
        </p:nvSpPr>
        <p:spPr>
          <a:xfrm>
            <a:off x="4417524" y="430628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re</a:t>
            </a: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43A73553-3CA2-F5F1-64DC-440204EE9471}"/>
              </a:ext>
            </a:extLst>
          </p:cNvPr>
          <p:cNvSpPr/>
          <p:nvPr/>
        </p:nvSpPr>
        <p:spPr>
          <a:xfrm>
            <a:off x="2947961" y="4407491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83E6BC5C-31B1-87D1-C55A-EC0CC78B6D0C}"/>
              </a:ext>
            </a:extLst>
          </p:cNvPr>
          <p:cNvSpPr txBox="1">
            <a:spLocks/>
          </p:cNvSpPr>
          <p:nvPr/>
        </p:nvSpPr>
        <p:spPr>
          <a:xfrm>
            <a:off x="4417524" y="5274884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again or redo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85B8FBC9-4ED9-47EB-8046-8880A722C76E}"/>
              </a:ext>
            </a:extLst>
          </p:cNvPr>
          <p:cNvSpPr txBox="1">
            <a:spLocks/>
          </p:cNvSpPr>
          <p:nvPr/>
        </p:nvSpPr>
        <p:spPr>
          <a:xfrm>
            <a:off x="485074" y="4241250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relocate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8324CB50-6265-76DA-60FC-E62687C07551}"/>
              </a:ext>
            </a:extLst>
          </p:cNvPr>
          <p:cNvSpPr txBox="1">
            <a:spLocks/>
          </p:cNvSpPr>
          <p:nvPr/>
        </p:nvSpPr>
        <p:spPr>
          <a:xfrm>
            <a:off x="6958504" y="430628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loc</a:t>
            </a:r>
          </a:p>
        </p:txBody>
      </p:sp>
      <p:sp>
        <p:nvSpPr>
          <p:cNvPr id="16" name="Cross 15">
            <a:extLst>
              <a:ext uri="{FF2B5EF4-FFF2-40B4-BE49-F238E27FC236}">
                <a16:creationId xmlns:a16="http://schemas.microsoft.com/office/drawing/2014/main" id="{8B13E244-F01C-0ACA-477D-344650E5C258}"/>
              </a:ext>
            </a:extLst>
          </p:cNvPr>
          <p:cNvSpPr/>
          <p:nvPr/>
        </p:nvSpPr>
        <p:spPr>
          <a:xfrm>
            <a:off x="6464363" y="4446725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06D7FCF6-F78A-0C16-C386-0ACB3D6434C4}"/>
              </a:ext>
            </a:extLst>
          </p:cNvPr>
          <p:cNvSpPr txBox="1">
            <a:spLocks/>
          </p:cNvSpPr>
          <p:nvPr/>
        </p:nvSpPr>
        <p:spPr>
          <a:xfrm>
            <a:off x="6958504" y="5256298"/>
            <a:ext cx="1980000" cy="669805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place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C7580807-929B-01A5-0971-D62AE243B38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385" y="1273824"/>
            <a:ext cx="3219461" cy="2538363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1A384175-3FDB-C59F-D0B2-D5EEAB0B3E0B}"/>
              </a:ext>
            </a:extLst>
          </p:cNvPr>
          <p:cNvSpPr txBox="1">
            <a:spLocks/>
          </p:cNvSpPr>
          <p:nvPr/>
        </p:nvSpPr>
        <p:spPr>
          <a:xfrm>
            <a:off x="9548617" y="430628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ate</a:t>
            </a:r>
          </a:p>
        </p:txBody>
      </p:sp>
      <p:sp>
        <p:nvSpPr>
          <p:cNvPr id="6" name="Cross 5">
            <a:extLst>
              <a:ext uri="{FF2B5EF4-FFF2-40B4-BE49-F238E27FC236}">
                <a16:creationId xmlns:a16="http://schemas.microsoft.com/office/drawing/2014/main" id="{C2E28B7B-AA7E-0E79-3358-3D1384154852}"/>
              </a:ext>
            </a:extLst>
          </p:cNvPr>
          <p:cNvSpPr/>
          <p:nvPr/>
        </p:nvSpPr>
        <p:spPr>
          <a:xfrm>
            <a:off x="9054476" y="4446725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A05FC6BB-1435-AEBF-CB5A-A55D0C343AB4}"/>
              </a:ext>
            </a:extLst>
          </p:cNvPr>
          <p:cNvSpPr txBox="1">
            <a:spLocks/>
          </p:cNvSpPr>
          <p:nvPr/>
        </p:nvSpPr>
        <p:spPr>
          <a:xfrm>
            <a:off x="9548617" y="5256298"/>
            <a:ext cx="1980000" cy="669805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make or become</a:t>
            </a:r>
          </a:p>
        </p:txBody>
      </p:sp>
    </p:spTree>
    <p:extLst>
      <p:ext uri="{BB962C8B-B14F-4D97-AF65-F5344CB8AC3E}">
        <p14:creationId xmlns:p14="http://schemas.microsoft.com/office/powerpoint/2010/main" val="190368183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 animBg="1"/>
      <p:bldP spid="12" grpId="0" animBg="1"/>
      <p:bldP spid="13" grpId="0" animBg="1"/>
      <p:bldP spid="15" grpId="0" animBg="1"/>
      <p:bldP spid="16" grpId="0" animBg="1"/>
      <p:bldP spid="17" grpId="0" animBg="1"/>
      <p:bldP spid="4" grpId="0" animBg="1"/>
      <p:bldP spid="6" grpId="0" animBg="1"/>
      <p:bldP spid="9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5B7643-A106-B463-81EC-CD4FF95A4D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6B420A32-E0C6-36F0-0C90-F2C09C30AD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D1641381-FB50-D282-C5AF-72E37E5B643C}"/>
              </a:ext>
            </a:extLst>
          </p:cNvPr>
          <p:cNvSpPr txBox="1">
            <a:spLocks/>
          </p:cNvSpPr>
          <p:nvPr/>
        </p:nvSpPr>
        <p:spPr>
          <a:xfrm>
            <a:off x="433000" y="308610"/>
            <a:ext cx="11325997" cy="624078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64E1795-DB4C-491B-6E45-2643C6493FAE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A614EE0A-4C3B-D3B8-B7B8-5666F4E0B13E}"/>
              </a:ext>
            </a:extLst>
          </p:cNvPr>
          <p:cNvSpPr txBox="1">
            <a:spLocks/>
          </p:cNvSpPr>
          <p:nvPr/>
        </p:nvSpPr>
        <p:spPr>
          <a:xfrm>
            <a:off x="1560366" y="207154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active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E9966C15-F634-907E-572C-11574BA256F9}"/>
              </a:ext>
            </a:extLst>
          </p:cNvPr>
          <p:cNvSpPr txBox="1">
            <a:spLocks/>
          </p:cNvSpPr>
          <p:nvPr/>
        </p:nvSpPr>
        <p:spPr>
          <a:xfrm>
            <a:off x="4626447" y="20715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ate</a:t>
            </a: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1023110B-79AE-5418-DED3-402847A14290}"/>
              </a:ext>
            </a:extLst>
          </p:cNvPr>
          <p:cNvSpPr/>
          <p:nvPr/>
        </p:nvSpPr>
        <p:spPr>
          <a:xfrm>
            <a:off x="6791413" y="221882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CA688691-0B3B-0066-C88A-A9AB332CF492}"/>
              </a:ext>
            </a:extLst>
          </p:cNvPr>
          <p:cNvSpPr txBox="1">
            <a:spLocks/>
          </p:cNvSpPr>
          <p:nvPr/>
        </p:nvSpPr>
        <p:spPr>
          <a:xfrm>
            <a:off x="8206643" y="207154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activate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1DC9ECEC-351A-B5AC-5DD1-60BD97E5F243}"/>
              </a:ext>
            </a:extLst>
          </p:cNvPr>
          <p:cNvSpPr/>
          <p:nvPr/>
        </p:nvSpPr>
        <p:spPr>
          <a:xfrm>
            <a:off x="4065194" y="219265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8810751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2AC8448-23FE-B832-B001-040BBED224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53A1ED81-2CCB-CDD4-8F64-528427F3F4A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8D46BC5-F23A-A1B8-02C7-409A52A821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314326"/>
            <a:ext cx="11596551" cy="6323686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D62A170-5EC0-06E6-9D76-D65C8AEC4CBA}"/>
              </a:ext>
            </a:extLst>
          </p:cNvPr>
          <p:cNvSpPr txBox="1"/>
          <p:nvPr/>
        </p:nvSpPr>
        <p:spPr>
          <a:xfrm>
            <a:off x="342899" y="5353898"/>
            <a:ext cx="1159655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RULE 3: Drop the silent E.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5531D15B-01C3-C675-0028-6EFD1C2BA16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2C9D049B-E193-47FA-045C-A154707C15E4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2FD49EA8-7E30-7548-3118-A9B9825B087D}"/>
              </a:ext>
            </a:extLst>
          </p:cNvPr>
          <p:cNvSpPr txBox="1">
            <a:spLocks/>
          </p:cNvSpPr>
          <p:nvPr/>
        </p:nvSpPr>
        <p:spPr>
          <a:xfrm>
            <a:off x="1560366" y="207154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active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4C3CD8BE-590E-E2D2-BF1F-D969225A0745}"/>
              </a:ext>
            </a:extLst>
          </p:cNvPr>
          <p:cNvSpPr txBox="1">
            <a:spLocks/>
          </p:cNvSpPr>
          <p:nvPr/>
        </p:nvSpPr>
        <p:spPr>
          <a:xfrm>
            <a:off x="4626447" y="20715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ate</a:t>
            </a:r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90824E53-A3F8-B3B5-CC30-6597405F773A}"/>
              </a:ext>
            </a:extLst>
          </p:cNvPr>
          <p:cNvSpPr/>
          <p:nvPr/>
        </p:nvSpPr>
        <p:spPr>
          <a:xfrm>
            <a:off x="6791413" y="221882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2BAB6A00-2755-2C49-6BE6-17A83B5CA09F}"/>
              </a:ext>
            </a:extLst>
          </p:cNvPr>
          <p:cNvSpPr txBox="1">
            <a:spLocks/>
          </p:cNvSpPr>
          <p:nvPr/>
        </p:nvSpPr>
        <p:spPr>
          <a:xfrm>
            <a:off x="8206643" y="207154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activate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7" name="Cross 16">
            <a:extLst>
              <a:ext uri="{FF2B5EF4-FFF2-40B4-BE49-F238E27FC236}">
                <a16:creationId xmlns:a16="http://schemas.microsoft.com/office/drawing/2014/main" id="{41FA8C36-AE78-EF7C-FCA2-6018F4B7AEE4}"/>
              </a:ext>
            </a:extLst>
          </p:cNvPr>
          <p:cNvSpPr/>
          <p:nvPr/>
        </p:nvSpPr>
        <p:spPr>
          <a:xfrm>
            <a:off x="4065194" y="219265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97B5DF0-FC24-C31A-D2DE-52BAAE4A0E8A}"/>
              </a:ext>
            </a:extLst>
          </p:cNvPr>
          <p:cNvSpPr txBox="1"/>
          <p:nvPr/>
        </p:nvSpPr>
        <p:spPr>
          <a:xfrm>
            <a:off x="522354" y="1378158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ln>
                  <a:solidFill>
                    <a:sysClr val="windowText" lastClr="000000"/>
                  </a:solidFill>
                </a:ln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</p:spTree>
    <p:extLst>
      <p:ext uri="{BB962C8B-B14F-4D97-AF65-F5344CB8AC3E}">
        <p14:creationId xmlns:p14="http://schemas.microsoft.com/office/powerpoint/2010/main" val="219347578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700"/>
                            </p:stCondLst>
                            <p:childTnLst>
                              <p:par>
                                <p:cTn id="31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3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5" grpId="0"/>
      <p:bldP spid="16" grpId="0" animBg="1"/>
      <p:bldP spid="4" grpId="0" build="allAtOnce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142BA67-8398-93DA-7F44-BB5CC7B4B9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4AF78BA4-67FC-5F94-00AA-496588A9A70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881EB622-7897-803C-A9DD-105B57E20095}"/>
              </a:ext>
            </a:extLst>
          </p:cNvPr>
          <p:cNvSpPr txBox="1">
            <a:spLocks/>
          </p:cNvSpPr>
          <p:nvPr/>
        </p:nvSpPr>
        <p:spPr>
          <a:xfrm>
            <a:off x="433000" y="308610"/>
            <a:ext cx="11325997" cy="624078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0BE79BB-280E-1B56-0ACD-59D4AE780354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C3990881-B03A-4284-2648-6BDA7094FCE9}"/>
              </a:ext>
            </a:extLst>
          </p:cNvPr>
          <p:cNvSpPr txBox="1">
            <a:spLocks/>
          </p:cNvSpPr>
          <p:nvPr/>
        </p:nvSpPr>
        <p:spPr>
          <a:xfrm>
            <a:off x="1560366" y="207154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loc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EAA9987-8072-E29E-E9C5-700E74A8C6E7}"/>
              </a:ext>
            </a:extLst>
          </p:cNvPr>
          <p:cNvSpPr txBox="1">
            <a:spLocks/>
          </p:cNvSpPr>
          <p:nvPr/>
        </p:nvSpPr>
        <p:spPr>
          <a:xfrm>
            <a:off x="4626447" y="20715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ate</a:t>
            </a: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5EB1E01D-27ED-CC57-569E-C42025F81B63}"/>
              </a:ext>
            </a:extLst>
          </p:cNvPr>
          <p:cNvSpPr/>
          <p:nvPr/>
        </p:nvSpPr>
        <p:spPr>
          <a:xfrm>
            <a:off x="6791413" y="221882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D6179489-1408-EE2F-D4AC-3A7FE246FD4E}"/>
              </a:ext>
            </a:extLst>
          </p:cNvPr>
          <p:cNvSpPr txBox="1">
            <a:spLocks/>
          </p:cNvSpPr>
          <p:nvPr/>
        </p:nvSpPr>
        <p:spPr>
          <a:xfrm>
            <a:off x="8206643" y="207154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ea typeface="Andika"/>
                <a:cs typeface="Andika"/>
              </a:rPr>
              <a:t>loceate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4CFEA550-B5E3-560D-EDB8-E34D02970676}"/>
              </a:ext>
            </a:extLst>
          </p:cNvPr>
          <p:cNvSpPr/>
          <p:nvPr/>
        </p:nvSpPr>
        <p:spPr>
          <a:xfrm>
            <a:off x="4065194" y="219265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3926038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7679E1C-0C9D-D8E2-7E4F-D4E84FB702A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48300EB4-75C9-8DD7-309E-00E5A0DAA87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C01EA397-B6EB-D6A9-DB90-5D96DCF9922C}"/>
              </a:ext>
            </a:extLst>
          </p:cNvPr>
          <p:cNvSpPr txBox="1">
            <a:spLocks/>
          </p:cNvSpPr>
          <p:nvPr/>
        </p:nvSpPr>
        <p:spPr>
          <a:xfrm>
            <a:off x="433000" y="308610"/>
            <a:ext cx="11325997" cy="624078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E075ADE-580D-E46B-00F3-6B1801CE37F6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pic>
        <p:nvPicPr>
          <p:cNvPr id="7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5967828D-3D7C-635C-C5F1-56E4408808E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13" name="Title 1">
            <a:extLst>
              <a:ext uri="{FF2B5EF4-FFF2-40B4-BE49-F238E27FC236}">
                <a16:creationId xmlns:a16="http://schemas.microsoft.com/office/drawing/2014/main" id="{C99015A0-E9CC-E5D7-B925-9FF84F0B2681}"/>
              </a:ext>
            </a:extLst>
          </p:cNvPr>
          <p:cNvSpPr txBox="1">
            <a:spLocks/>
          </p:cNvSpPr>
          <p:nvPr/>
        </p:nvSpPr>
        <p:spPr>
          <a:xfrm>
            <a:off x="1560366" y="207154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loc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7DC73099-EF52-CB2B-A2D1-E523BEA587CC}"/>
              </a:ext>
            </a:extLst>
          </p:cNvPr>
          <p:cNvSpPr txBox="1">
            <a:spLocks/>
          </p:cNvSpPr>
          <p:nvPr/>
        </p:nvSpPr>
        <p:spPr>
          <a:xfrm>
            <a:off x="4626447" y="20715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ate</a:t>
            </a:r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ACB267F5-8123-D3E9-AE9E-5832BAB6C62D}"/>
              </a:ext>
            </a:extLst>
          </p:cNvPr>
          <p:cNvSpPr/>
          <p:nvPr/>
        </p:nvSpPr>
        <p:spPr>
          <a:xfrm>
            <a:off x="6791413" y="221882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FA704AE0-C4CA-4BFF-AAE3-51E30C6E2A7A}"/>
              </a:ext>
            </a:extLst>
          </p:cNvPr>
          <p:cNvSpPr txBox="1">
            <a:spLocks/>
          </p:cNvSpPr>
          <p:nvPr/>
        </p:nvSpPr>
        <p:spPr>
          <a:xfrm>
            <a:off x="8206643" y="207154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locate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7" name="Cross 16">
            <a:extLst>
              <a:ext uri="{FF2B5EF4-FFF2-40B4-BE49-F238E27FC236}">
                <a16:creationId xmlns:a16="http://schemas.microsoft.com/office/drawing/2014/main" id="{607346C0-6265-0DB4-D367-41D491CE03F9}"/>
              </a:ext>
            </a:extLst>
          </p:cNvPr>
          <p:cNvSpPr/>
          <p:nvPr/>
        </p:nvSpPr>
        <p:spPr>
          <a:xfrm>
            <a:off x="4065194" y="219265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2EE2A39-FF44-A752-B0B7-E1E53DA6E61C}"/>
              </a:ext>
            </a:extLst>
          </p:cNvPr>
          <p:cNvSpPr txBox="1"/>
          <p:nvPr/>
        </p:nvSpPr>
        <p:spPr>
          <a:xfrm>
            <a:off x="636835" y="1155680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ln>
                  <a:solidFill>
                    <a:sysClr val="windowText" lastClr="000000"/>
                  </a:solidFill>
                </a:ln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13960AE-D6BA-4EC7-B2D7-A82A27137C3E}"/>
              </a:ext>
            </a:extLst>
          </p:cNvPr>
          <p:cNvSpPr txBox="1"/>
          <p:nvPr/>
        </p:nvSpPr>
        <p:spPr>
          <a:xfrm>
            <a:off x="342900" y="5193506"/>
            <a:ext cx="1159655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RULE 1: Just add the suffix</a:t>
            </a:r>
          </a:p>
        </p:txBody>
      </p:sp>
    </p:spTree>
    <p:extLst>
      <p:ext uri="{BB962C8B-B14F-4D97-AF65-F5344CB8AC3E}">
        <p14:creationId xmlns:p14="http://schemas.microsoft.com/office/powerpoint/2010/main" val="392087216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700"/>
                            </p:stCondLst>
                            <p:childTnLst>
                              <p:par>
                                <p:cTn id="31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3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16" grpId="0" animBg="1"/>
      <p:bldP spid="2" grpId="0" build="allAtOnce"/>
      <p:bldP spid="3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24519E6-3A71-5AA0-0253-D22D98731BF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D18BA183-A924-3575-206F-E0877639858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FA4AD5D9-F4AA-0513-3772-100FD30F281F}"/>
              </a:ext>
            </a:extLst>
          </p:cNvPr>
          <p:cNvSpPr txBox="1">
            <a:spLocks/>
          </p:cNvSpPr>
          <p:nvPr/>
        </p:nvSpPr>
        <p:spPr>
          <a:xfrm>
            <a:off x="433000" y="308610"/>
            <a:ext cx="11325997" cy="624078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00DC8EE-48BB-855B-425A-77FD6133E532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08529A31-DB2B-AE39-1142-6F65736A5C90}"/>
              </a:ext>
            </a:extLst>
          </p:cNvPr>
          <p:cNvSpPr txBox="1">
            <a:spLocks/>
          </p:cNvSpPr>
          <p:nvPr/>
        </p:nvSpPr>
        <p:spPr>
          <a:xfrm>
            <a:off x="1560366" y="207154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separ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2B2F1B4-0016-6898-97E2-1A64C32F9ABE}"/>
              </a:ext>
            </a:extLst>
          </p:cNvPr>
          <p:cNvSpPr txBox="1">
            <a:spLocks/>
          </p:cNvSpPr>
          <p:nvPr/>
        </p:nvSpPr>
        <p:spPr>
          <a:xfrm>
            <a:off x="4626447" y="20715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ate</a:t>
            </a: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3939BA3F-33AB-9C32-C4A8-68036738D370}"/>
              </a:ext>
            </a:extLst>
          </p:cNvPr>
          <p:cNvSpPr/>
          <p:nvPr/>
        </p:nvSpPr>
        <p:spPr>
          <a:xfrm>
            <a:off x="6791413" y="221882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82A7C1B1-2D8C-33A4-B74F-7C4D6DE1F69B}"/>
              </a:ext>
            </a:extLst>
          </p:cNvPr>
          <p:cNvSpPr txBox="1">
            <a:spLocks/>
          </p:cNvSpPr>
          <p:nvPr/>
        </p:nvSpPr>
        <p:spPr>
          <a:xfrm>
            <a:off x="8206643" y="207154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separate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1B946E4C-4322-7047-A727-4DF010B0C566}"/>
              </a:ext>
            </a:extLst>
          </p:cNvPr>
          <p:cNvSpPr/>
          <p:nvPr/>
        </p:nvSpPr>
        <p:spPr>
          <a:xfrm>
            <a:off x="4065194" y="219265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600205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B3DD73B-8A76-C0A6-FCA3-A0673DA62F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0367D776-4A6D-8C17-37BB-D1315AAFCC7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FB892C-A443-3FF8-650F-A72D4FFA2737}"/>
              </a:ext>
            </a:extLst>
          </p:cNvPr>
          <p:cNvSpPr txBox="1">
            <a:spLocks/>
          </p:cNvSpPr>
          <p:nvPr/>
        </p:nvSpPr>
        <p:spPr>
          <a:xfrm>
            <a:off x="261254" y="1232148"/>
            <a:ext cx="11669486" cy="1111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6600" dirty="0">
                <a:solidFill>
                  <a:schemeClr val="bg1"/>
                </a:solidFill>
                <a:ea typeface="Andika"/>
                <a:cs typeface="Andika"/>
              </a:rPr>
              <a:t>recoloured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9C753470-D3C7-4901-A829-2FE638E78B88}"/>
              </a:ext>
            </a:extLst>
          </p:cNvPr>
          <p:cNvSpPr txBox="1">
            <a:spLocks/>
          </p:cNvSpPr>
          <p:nvPr/>
        </p:nvSpPr>
        <p:spPr>
          <a:xfrm>
            <a:off x="2887978" y="281172"/>
            <a:ext cx="6416039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label the prefix, base and suffix?</a:t>
            </a: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A5684959-EFC3-276C-C039-ECF7039BF9DC}"/>
              </a:ext>
            </a:extLst>
          </p:cNvPr>
          <p:cNvSpPr txBox="1">
            <a:spLocks/>
          </p:cNvSpPr>
          <p:nvPr/>
        </p:nvSpPr>
        <p:spPr>
          <a:xfrm>
            <a:off x="261254" y="3107269"/>
            <a:ext cx="2626724" cy="1111823"/>
          </a:xfrm>
          <a:prstGeom prst="roundRect">
            <a:avLst/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re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56A0487B-0C99-D676-8A57-F22B27A31A0A}"/>
              </a:ext>
            </a:extLst>
          </p:cNvPr>
          <p:cNvSpPr txBox="1">
            <a:spLocks/>
          </p:cNvSpPr>
          <p:nvPr/>
        </p:nvSpPr>
        <p:spPr>
          <a:xfrm>
            <a:off x="3285724" y="3107268"/>
            <a:ext cx="4922324" cy="111182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colour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D2AAB968-A4A0-004B-E7A7-3C26DCF9018A}"/>
              </a:ext>
            </a:extLst>
          </p:cNvPr>
          <p:cNvSpPr txBox="1">
            <a:spLocks/>
          </p:cNvSpPr>
          <p:nvPr/>
        </p:nvSpPr>
        <p:spPr>
          <a:xfrm>
            <a:off x="8605794" y="3107267"/>
            <a:ext cx="3324946" cy="111182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ed</a:t>
            </a:r>
          </a:p>
        </p:txBody>
      </p:sp>
      <p:sp>
        <p:nvSpPr>
          <p:cNvPr id="7" name="Arrow: Down 6">
            <a:extLst>
              <a:ext uri="{FF2B5EF4-FFF2-40B4-BE49-F238E27FC236}">
                <a16:creationId xmlns:a16="http://schemas.microsoft.com/office/drawing/2014/main" id="{BADB0395-C43B-360A-9334-B04AE10AEB0F}"/>
              </a:ext>
            </a:extLst>
          </p:cNvPr>
          <p:cNvSpPr/>
          <p:nvPr/>
        </p:nvSpPr>
        <p:spPr>
          <a:xfrm rot="3078172">
            <a:off x="2983954" y="1981764"/>
            <a:ext cx="869244" cy="1111823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Down 7">
            <a:extLst>
              <a:ext uri="{FF2B5EF4-FFF2-40B4-BE49-F238E27FC236}">
                <a16:creationId xmlns:a16="http://schemas.microsoft.com/office/drawing/2014/main" id="{9900F3F9-BE0C-116E-9421-526EFFDE6AA1}"/>
              </a:ext>
            </a:extLst>
          </p:cNvPr>
          <p:cNvSpPr/>
          <p:nvPr/>
        </p:nvSpPr>
        <p:spPr>
          <a:xfrm>
            <a:off x="5543441" y="2198768"/>
            <a:ext cx="869244" cy="997640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Arrow: Down 8">
            <a:extLst>
              <a:ext uri="{FF2B5EF4-FFF2-40B4-BE49-F238E27FC236}">
                <a16:creationId xmlns:a16="http://schemas.microsoft.com/office/drawing/2014/main" id="{C7916E96-1B19-221D-91A4-570183C685C7}"/>
              </a:ext>
            </a:extLst>
          </p:cNvPr>
          <p:cNvSpPr/>
          <p:nvPr/>
        </p:nvSpPr>
        <p:spPr>
          <a:xfrm rot="18932144">
            <a:off x="8169816" y="1996597"/>
            <a:ext cx="869244" cy="1111823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0B846EA8-5B16-1DAA-67B3-41E1C58B399E}"/>
              </a:ext>
            </a:extLst>
          </p:cNvPr>
          <p:cNvSpPr txBox="1">
            <a:spLocks/>
          </p:cNvSpPr>
          <p:nvPr/>
        </p:nvSpPr>
        <p:spPr>
          <a:xfrm>
            <a:off x="261254" y="4514031"/>
            <a:ext cx="2626724" cy="1111823"/>
          </a:xfrm>
          <a:prstGeom prst="roundRect">
            <a:avLst/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prefix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10C736AA-AC47-99A8-6867-5CC692867413}"/>
              </a:ext>
            </a:extLst>
          </p:cNvPr>
          <p:cNvSpPr txBox="1">
            <a:spLocks/>
          </p:cNvSpPr>
          <p:nvPr/>
        </p:nvSpPr>
        <p:spPr>
          <a:xfrm>
            <a:off x="3285724" y="4514030"/>
            <a:ext cx="4922324" cy="111182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free base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22596944-45D8-2D4F-D294-D5EB8FED35B2}"/>
              </a:ext>
            </a:extLst>
          </p:cNvPr>
          <p:cNvSpPr txBox="1">
            <a:spLocks/>
          </p:cNvSpPr>
          <p:nvPr/>
        </p:nvSpPr>
        <p:spPr>
          <a:xfrm>
            <a:off x="8605794" y="4514029"/>
            <a:ext cx="3324946" cy="111182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suffix</a:t>
            </a:r>
          </a:p>
        </p:txBody>
      </p:sp>
    </p:spTree>
    <p:extLst>
      <p:ext uri="{BB962C8B-B14F-4D97-AF65-F5344CB8AC3E}">
        <p14:creationId xmlns:p14="http://schemas.microsoft.com/office/powerpoint/2010/main" val="27617617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5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8D4B800-4E1E-CEA8-9792-074EC9B947B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2D831A86-5693-07F7-4B50-CD23CB3BB86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A2CC320-DE85-E9B2-4EC7-5E5D9540B98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314326"/>
            <a:ext cx="11596551" cy="6323686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042D889B-52C7-65A5-5557-1F606823044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51C4CE5F-816F-56B3-CE3F-A55956006226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36459439-7EDC-197E-4047-ED3E418106C2}"/>
              </a:ext>
            </a:extLst>
          </p:cNvPr>
          <p:cNvSpPr txBox="1">
            <a:spLocks/>
          </p:cNvSpPr>
          <p:nvPr/>
        </p:nvSpPr>
        <p:spPr>
          <a:xfrm>
            <a:off x="1560366" y="207154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separ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A5DE002A-D79E-F51C-60B5-77FDF9BB701E}"/>
              </a:ext>
            </a:extLst>
          </p:cNvPr>
          <p:cNvSpPr txBox="1">
            <a:spLocks/>
          </p:cNvSpPr>
          <p:nvPr/>
        </p:nvSpPr>
        <p:spPr>
          <a:xfrm>
            <a:off x="4626447" y="20715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ate</a:t>
            </a: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50108315-A447-D7F4-9ACE-F5663F1063CB}"/>
              </a:ext>
            </a:extLst>
          </p:cNvPr>
          <p:cNvSpPr/>
          <p:nvPr/>
        </p:nvSpPr>
        <p:spPr>
          <a:xfrm>
            <a:off x="6791413" y="221882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70A0C693-CB0C-D384-5431-5AA42EA4A3C3}"/>
              </a:ext>
            </a:extLst>
          </p:cNvPr>
          <p:cNvSpPr txBox="1">
            <a:spLocks/>
          </p:cNvSpPr>
          <p:nvPr/>
        </p:nvSpPr>
        <p:spPr>
          <a:xfrm>
            <a:off x="8206643" y="207154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separate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3" name="Cross 12">
            <a:extLst>
              <a:ext uri="{FF2B5EF4-FFF2-40B4-BE49-F238E27FC236}">
                <a16:creationId xmlns:a16="http://schemas.microsoft.com/office/drawing/2014/main" id="{7C3F468B-953A-5678-2BCD-C0514F1F8C17}"/>
              </a:ext>
            </a:extLst>
          </p:cNvPr>
          <p:cNvSpPr/>
          <p:nvPr/>
        </p:nvSpPr>
        <p:spPr>
          <a:xfrm>
            <a:off x="4065194" y="219265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05F1767-6820-9C08-6AF3-C9EFDF04117C}"/>
              </a:ext>
            </a:extLst>
          </p:cNvPr>
          <p:cNvSpPr txBox="1"/>
          <p:nvPr/>
        </p:nvSpPr>
        <p:spPr>
          <a:xfrm>
            <a:off x="624272" y="1240621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ln>
                  <a:solidFill>
                    <a:sysClr val="windowText" lastClr="000000"/>
                  </a:solidFill>
                </a:ln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F95A030-BFF0-A858-ADBC-19AA9F760E53}"/>
              </a:ext>
            </a:extLst>
          </p:cNvPr>
          <p:cNvSpPr txBox="1"/>
          <p:nvPr/>
        </p:nvSpPr>
        <p:spPr>
          <a:xfrm>
            <a:off x="291441" y="4252823"/>
            <a:ext cx="1159655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RULE 1: Just add the suffix.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67CDC57-02E9-466E-6B72-2F53978B4875}"/>
              </a:ext>
            </a:extLst>
          </p:cNvPr>
          <p:cNvSpPr txBox="1"/>
          <p:nvPr/>
        </p:nvSpPr>
        <p:spPr>
          <a:xfrm>
            <a:off x="469174" y="5743407"/>
            <a:ext cx="1159655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There’s A RAT in </a:t>
            </a:r>
            <a:r>
              <a:rPr lang="en-GB" sz="3600" dirty="0" err="1">
                <a:solidFill>
                  <a:schemeClr val="bg1"/>
                </a:solidFill>
                <a:latin typeface="Andika" panose="02000000000000000000" pitchFamily="2" charset="0"/>
              </a:rPr>
              <a:t>sepARATe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176355657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700"/>
                            </p:stCondLst>
                            <p:childTnLst>
                              <p:par>
                                <p:cTn id="31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3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4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12" grpId="0" animBg="1"/>
      <p:bldP spid="4" grpId="0" build="allAtOnce"/>
      <p:bldP spid="6" grpId="0"/>
      <p:bldP spid="5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E1D0410-7A7F-3190-51E1-5A882AC359C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75A0C8B5-18B3-7197-A0D9-EE705818A0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D4D642CC-9CE4-6BFE-ED8A-DAE7B0ED32CB}"/>
              </a:ext>
            </a:extLst>
          </p:cNvPr>
          <p:cNvSpPr txBox="1">
            <a:spLocks/>
          </p:cNvSpPr>
          <p:nvPr/>
        </p:nvSpPr>
        <p:spPr>
          <a:xfrm>
            <a:off x="433000" y="308610"/>
            <a:ext cx="11325997" cy="624078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041F777-9F05-9BD2-C752-DB161BC1D87D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35583324-582E-9837-52A6-20F4E5428BB2}"/>
              </a:ext>
            </a:extLst>
          </p:cNvPr>
          <p:cNvSpPr txBox="1">
            <a:spLocks/>
          </p:cNvSpPr>
          <p:nvPr/>
        </p:nvSpPr>
        <p:spPr>
          <a:xfrm>
            <a:off x="1560366" y="207154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motive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C99D1DD-563B-4A0B-A346-5C6C42E11875}"/>
              </a:ext>
            </a:extLst>
          </p:cNvPr>
          <p:cNvSpPr txBox="1">
            <a:spLocks/>
          </p:cNvSpPr>
          <p:nvPr/>
        </p:nvSpPr>
        <p:spPr>
          <a:xfrm>
            <a:off x="4626447" y="20715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ate</a:t>
            </a: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E89930AE-A96E-FECB-608E-2932A47CF62F}"/>
              </a:ext>
            </a:extLst>
          </p:cNvPr>
          <p:cNvSpPr/>
          <p:nvPr/>
        </p:nvSpPr>
        <p:spPr>
          <a:xfrm>
            <a:off x="6791413" y="221882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AC967B60-B70E-BBDE-D4BC-697FF008A627}"/>
              </a:ext>
            </a:extLst>
          </p:cNvPr>
          <p:cNvSpPr txBox="1">
            <a:spLocks/>
          </p:cNvSpPr>
          <p:nvPr/>
        </p:nvSpPr>
        <p:spPr>
          <a:xfrm>
            <a:off x="8206643" y="207154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motivate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73801D6D-4BE1-87E6-928F-DBF72FB17B9B}"/>
              </a:ext>
            </a:extLst>
          </p:cNvPr>
          <p:cNvSpPr/>
          <p:nvPr/>
        </p:nvSpPr>
        <p:spPr>
          <a:xfrm>
            <a:off x="4065194" y="219265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6328379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277AF89-3CA7-7029-C5A7-0985103D660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95282117-E6F7-2BCA-E48B-73FE932B983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E9C60406-25BB-0A92-63C2-BA71780E693E}"/>
              </a:ext>
            </a:extLst>
          </p:cNvPr>
          <p:cNvSpPr txBox="1">
            <a:spLocks/>
          </p:cNvSpPr>
          <p:nvPr/>
        </p:nvSpPr>
        <p:spPr>
          <a:xfrm>
            <a:off x="433000" y="308610"/>
            <a:ext cx="11325997" cy="624078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1891CE1-DD3D-0044-23B7-0B7017741A79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pic>
        <p:nvPicPr>
          <p:cNvPr id="7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93717677-1321-995E-9165-A356A2BB824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id="{C042DF8B-B1A2-0674-9ED1-9904600AEE5D}"/>
              </a:ext>
            </a:extLst>
          </p:cNvPr>
          <p:cNvSpPr txBox="1">
            <a:spLocks/>
          </p:cNvSpPr>
          <p:nvPr/>
        </p:nvSpPr>
        <p:spPr>
          <a:xfrm>
            <a:off x="3868490" y="2088743"/>
            <a:ext cx="1395637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ive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90ECAB13-78F5-7A37-4D07-06CCFBDE5B35}"/>
              </a:ext>
            </a:extLst>
          </p:cNvPr>
          <p:cNvSpPr txBox="1">
            <a:spLocks/>
          </p:cNvSpPr>
          <p:nvPr/>
        </p:nvSpPr>
        <p:spPr>
          <a:xfrm>
            <a:off x="5972809" y="2088743"/>
            <a:ext cx="1395638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ate</a:t>
            </a: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763757FC-7FBC-164F-52CF-392CF291FAE2}"/>
              </a:ext>
            </a:extLst>
          </p:cNvPr>
          <p:cNvSpPr/>
          <p:nvPr/>
        </p:nvSpPr>
        <p:spPr>
          <a:xfrm>
            <a:off x="7553413" y="2236018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6DEF6EA1-64DC-62FF-B81C-5C98777933BB}"/>
              </a:ext>
            </a:extLst>
          </p:cNvPr>
          <p:cNvSpPr txBox="1">
            <a:spLocks/>
          </p:cNvSpPr>
          <p:nvPr/>
        </p:nvSpPr>
        <p:spPr>
          <a:xfrm>
            <a:off x="8968643" y="2088743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motivate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9BF9A255-4AB3-167F-CD8C-FB5D2F91DA07}"/>
              </a:ext>
            </a:extLst>
          </p:cNvPr>
          <p:cNvSpPr/>
          <p:nvPr/>
        </p:nvSpPr>
        <p:spPr>
          <a:xfrm>
            <a:off x="5376678" y="2225017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8F6C89E-6186-B5B0-793E-8A72224CD495}"/>
              </a:ext>
            </a:extLst>
          </p:cNvPr>
          <p:cNvSpPr txBox="1"/>
          <p:nvPr/>
        </p:nvSpPr>
        <p:spPr>
          <a:xfrm>
            <a:off x="342899" y="5193506"/>
            <a:ext cx="1159655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-</a:t>
            </a:r>
            <a:r>
              <a:rPr lang="en-GB" sz="3600" dirty="0" err="1">
                <a:solidFill>
                  <a:schemeClr val="bg1"/>
                </a:solidFill>
                <a:latin typeface="Andika" panose="02000000000000000000" pitchFamily="2" charset="0"/>
              </a:rPr>
              <a:t>ive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is </a:t>
            </a:r>
            <a:r>
              <a:rPr lang="en-GB" sz="3600">
                <a:solidFill>
                  <a:schemeClr val="bg1"/>
                </a:solidFill>
                <a:latin typeface="Andika" panose="02000000000000000000" pitchFamily="2" charset="0"/>
              </a:rPr>
              <a:t>a suffix!</a:t>
            </a:r>
            <a:endParaRPr lang="en-GB" sz="36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9CBC0F01-372E-2C07-BD84-04BC70CE38B6}"/>
              </a:ext>
            </a:extLst>
          </p:cNvPr>
          <p:cNvSpPr txBox="1">
            <a:spLocks/>
          </p:cNvSpPr>
          <p:nvPr/>
        </p:nvSpPr>
        <p:spPr>
          <a:xfrm>
            <a:off x="1338019" y="2088743"/>
            <a:ext cx="186055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mot</a:t>
            </a:r>
          </a:p>
        </p:txBody>
      </p:sp>
      <p:sp>
        <p:nvSpPr>
          <p:cNvPr id="14" name="Cross 13">
            <a:extLst>
              <a:ext uri="{FF2B5EF4-FFF2-40B4-BE49-F238E27FC236}">
                <a16:creationId xmlns:a16="http://schemas.microsoft.com/office/drawing/2014/main" id="{A56084C3-39FD-0568-227E-A564BF75D752}"/>
              </a:ext>
            </a:extLst>
          </p:cNvPr>
          <p:cNvSpPr/>
          <p:nvPr/>
        </p:nvSpPr>
        <p:spPr>
          <a:xfrm>
            <a:off x="3344774" y="2246374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F8FFDD7-4206-DE5D-A49A-5D620459DFB5}"/>
              </a:ext>
            </a:extLst>
          </p:cNvPr>
          <p:cNvSpPr txBox="1"/>
          <p:nvPr/>
        </p:nvSpPr>
        <p:spPr>
          <a:xfrm>
            <a:off x="714373" y="1018163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ln>
                  <a:solidFill>
                    <a:sysClr val="windowText" lastClr="000000"/>
                  </a:solidFill>
                </a:ln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</p:spTree>
    <p:extLst>
      <p:ext uri="{BB962C8B-B14F-4D97-AF65-F5344CB8AC3E}">
        <p14:creationId xmlns:p14="http://schemas.microsoft.com/office/powerpoint/2010/main" val="66164031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700"/>
                            </p:stCondLst>
                            <p:childTnLst>
                              <p:par>
                                <p:cTn id="31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3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4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6" dur="25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4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3" grpId="0" animBg="1"/>
      <p:bldP spid="12" grpId="0"/>
      <p:bldP spid="13" grpId="0" animBg="1"/>
      <p:bldP spid="2" grpId="0" build="allAtOnce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1EF32FE-7A9D-83FD-5165-F2DE8E1D6C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E038C215-7FBC-A623-FD4B-41FCC2C6BCB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0E42B556-46B6-1DD1-AF58-F1EF5C43F9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34A6D7D2-6A38-0804-A5E5-714C26D9356F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15CC4D22-B194-1B4B-71C9-E268DCB5D29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35B7593-3F64-EDC9-5053-E9BEEA00006B}"/>
              </a:ext>
            </a:extLst>
          </p:cNvPr>
          <p:cNvSpPr txBox="1"/>
          <p:nvPr/>
        </p:nvSpPr>
        <p:spPr>
          <a:xfrm>
            <a:off x="332509" y="1968670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 err="1">
                <a:solidFill>
                  <a:schemeClr val="bg1"/>
                </a:solidFill>
              </a:rPr>
              <a:t>Sientists</a:t>
            </a:r>
            <a:r>
              <a:rPr lang="en-GB" sz="3400" dirty="0">
                <a:solidFill>
                  <a:schemeClr val="bg1"/>
                </a:solidFill>
              </a:rPr>
              <a:t> </a:t>
            </a:r>
            <a:r>
              <a:rPr lang="en-GB" sz="3400" dirty="0" err="1">
                <a:solidFill>
                  <a:schemeClr val="bg1"/>
                </a:solidFill>
              </a:rPr>
              <a:t>estamate</a:t>
            </a:r>
            <a:r>
              <a:rPr lang="en-GB" sz="3400" dirty="0">
                <a:solidFill>
                  <a:schemeClr val="bg1"/>
                </a:solidFill>
              </a:rPr>
              <a:t> the distance and </a:t>
            </a:r>
            <a:r>
              <a:rPr lang="en-GB" sz="3400" dirty="0" err="1">
                <a:solidFill>
                  <a:schemeClr val="bg1"/>
                </a:solidFill>
              </a:rPr>
              <a:t>locayte</a:t>
            </a:r>
            <a:r>
              <a:rPr lang="en-GB" sz="3400" dirty="0">
                <a:solidFill>
                  <a:schemeClr val="bg1"/>
                </a:solidFill>
              </a:rPr>
              <a:t> the place before they begin to </a:t>
            </a:r>
            <a:r>
              <a:rPr lang="en-GB" sz="3400" dirty="0" err="1">
                <a:solidFill>
                  <a:schemeClr val="bg1"/>
                </a:solidFill>
              </a:rPr>
              <a:t>investagate</a:t>
            </a:r>
            <a:r>
              <a:rPr lang="en-GB" sz="3400" dirty="0">
                <a:solidFill>
                  <a:schemeClr val="bg1"/>
                </a:solidFill>
              </a:rPr>
              <a:t> further.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06F9C6C-47BB-A28B-43F6-F2218AAA3F4F}"/>
              </a:ext>
            </a:extLst>
          </p:cNvPr>
          <p:cNvSpPr txBox="1"/>
          <p:nvPr/>
        </p:nvSpPr>
        <p:spPr>
          <a:xfrm>
            <a:off x="387927" y="5064714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Scientists</a:t>
            </a:r>
            <a:r>
              <a:rPr lang="en-GB" sz="3400" dirty="0">
                <a:solidFill>
                  <a:schemeClr val="bg1"/>
                </a:solidFill>
              </a:rPr>
              <a:t>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estimate</a:t>
            </a:r>
            <a:r>
              <a:rPr lang="en-GB" sz="3400" dirty="0">
                <a:solidFill>
                  <a:schemeClr val="bg1"/>
                </a:solidFill>
              </a:rPr>
              <a:t> the distance and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locate</a:t>
            </a:r>
            <a:r>
              <a:rPr lang="en-GB" sz="3400" dirty="0">
                <a:solidFill>
                  <a:schemeClr val="bg1"/>
                </a:solidFill>
              </a:rPr>
              <a:t> the place before they begin to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investigate</a:t>
            </a:r>
            <a:r>
              <a:rPr lang="en-GB" sz="3400" dirty="0">
                <a:solidFill>
                  <a:schemeClr val="bg1"/>
                </a:solidFill>
              </a:rPr>
              <a:t> further.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01AC5E5-F858-1376-1967-8E87160B40CF}"/>
              </a:ext>
            </a:extLst>
          </p:cNvPr>
          <p:cNvSpPr txBox="1"/>
          <p:nvPr/>
        </p:nvSpPr>
        <p:spPr>
          <a:xfrm>
            <a:off x="332509" y="3599796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Scientists estimate the distance and locate the place before they begin to investigate further.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DED02BFA-6AC6-DD12-AD25-0B8DAF85F264}"/>
              </a:ext>
            </a:extLst>
          </p:cNvPr>
          <p:cNvCxnSpPr>
            <a:cxnSpLocks/>
          </p:cNvCxnSpPr>
          <p:nvPr/>
        </p:nvCxnSpPr>
        <p:spPr>
          <a:xfrm>
            <a:off x="2283832" y="3376318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9B2D1AE9-180B-03DB-9AC1-9C67617E6CEB}"/>
              </a:ext>
            </a:extLst>
          </p:cNvPr>
          <p:cNvCxnSpPr>
            <a:cxnSpLocks/>
          </p:cNvCxnSpPr>
          <p:nvPr/>
        </p:nvCxnSpPr>
        <p:spPr>
          <a:xfrm>
            <a:off x="2283832" y="4901641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737140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B9EA30C-ECF6-E3A9-607E-C041C06FB0D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A6506E5F-716F-23C1-CFB5-31F96CC189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A0025EB4-4105-B4F0-9228-45F18BD788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02012932-592B-4BC8-8CAD-76A14E28B842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7C0C7097-6177-8DFC-ACCD-8A65E7C1979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43F266D-38C6-C5AF-BCA6-37244D9141A2}"/>
              </a:ext>
            </a:extLst>
          </p:cNvPr>
          <p:cNvSpPr txBox="1"/>
          <p:nvPr/>
        </p:nvSpPr>
        <p:spPr>
          <a:xfrm>
            <a:off x="332509" y="2034968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We had to </a:t>
            </a:r>
            <a:r>
              <a:rPr lang="en-GB" sz="3400" dirty="0" err="1">
                <a:solidFill>
                  <a:schemeClr val="bg1"/>
                </a:solidFill>
              </a:rPr>
              <a:t>seperate</a:t>
            </a:r>
            <a:r>
              <a:rPr lang="en-GB" sz="3400" dirty="0">
                <a:solidFill>
                  <a:schemeClr val="bg1"/>
                </a:solidFill>
              </a:rPr>
              <a:t> the </a:t>
            </a:r>
            <a:r>
              <a:rPr lang="en-GB" sz="3400" dirty="0" err="1">
                <a:solidFill>
                  <a:schemeClr val="bg1"/>
                </a:solidFill>
              </a:rPr>
              <a:t>informasion</a:t>
            </a:r>
            <a:r>
              <a:rPr lang="en-GB" sz="3400" dirty="0">
                <a:solidFill>
                  <a:schemeClr val="bg1"/>
                </a:solidFill>
              </a:rPr>
              <a:t> and </a:t>
            </a:r>
            <a:br>
              <a:rPr lang="en-GB" sz="3400" dirty="0">
                <a:solidFill>
                  <a:schemeClr val="bg1"/>
                </a:solidFill>
              </a:rPr>
            </a:br>
            <a:r>
              <a:rPr lang="en-GB" sz="3400" dirty="0" err="1">
                <a:solidFill>
                  <a:schemeClr val="bg1"/>
                </a:solidFill>
              </a:rPr>
              <a:t>translete</a:t>
            </a:r>
            <a:r>
              <a:rPr lang="en-GB" sz="3400" dirty="0">
                <a:solidFill>
                  <a:schemeClr val="bg1"/>
                </a:solidFill>
              </a:rPr>
              <a:t> it into </a:t>
            </a:r>
            <a:r>
              <a:rPr lang="en-GB" sz="3400" dirty="0" err="1">
                <a:solidFill>
                  <a:schemeClr val="bg1"/>
                </a:solidFill>
              </a:rPr>
              <a:t>simplar</a:t>
            </a:r>
            <a:r>
              <a:rPr lang="en-GB" sz="3400" dirty="0">
                <a:solidFill>
                  <a:schemeClr val="bg1"/>
                </a:solidFill>
              </a:rPr>
              <a:t> language.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54E044A-D462-5A1C-CA9C-C9E8DDD6B002}"/>
              </a:ext>
            </a:extLst>
          </p:cNvPr>
          <p:cNvSpPr txBox="1"/>
          <p:nvPr/>
        </p:nvSpPr>
        <p:spPr>
          <a:xfrm>
            <a:off x="360218" y="5085612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We had to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separate</a:t>
            </a:r>
            <a:r>
              <a:rPr lang="en-GB" sz="3400" dirty="0">
                <a:solidFill>
                  <a:schemeClr val="bg1"/>
                </a:solidFill>
              </a:rPr>
              <a:t> the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information</a:t>
            </a:r>
            <a:r>
              <a:rPr lang="en-GB" sz="3400" dirty="0">
                <a:solidFill>
                  <a:schemeClr val="bg1"/>
                </a:solidFill>
              </a:rPr>
              <a:t> and </a:t>
            </a:r>
            <a:br>
              <a:rPr lang="en-GB" sz="3400" dirty="0">
                <a:solidFill>
                  <a:schemeClr val="bg1"/>
                </a:solidFill>
              </a:rPr>
            </a:b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translate</a:t>
            </a:r>
            <a:r>
              <a:rPr lang="en-GB" sz="3400" dirty="0">
                <a:solidFill>
                  <a:schemeClr val="bg1"/>
                </a:solidFill>
              </a:rPr>
              <a:t> it into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simpler</a:t>
            </a:r>
            <a:r>
              <a:rPr lang="en-GB" sz="3400" dirty="0">
                <a:solidFill>
                  <a:schemeClr val="bg1"/>
                </a:solidFill>
              </a:rPr>
              <a:t> language.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B61AE4A-0112-9150-6799-0DE8C8578EF6}"/>
              </a:ext>
            </a:extLst>
          </p:cNvPr>
          <p:cNvSpPr txBox="1"/>
          <p:nvPr/>
        </p:nvSpPr>
        <p:spPr>
          <a:xfrm>
            <a:off x="318654" y="3560290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We had to separate the information and </a:t>
            </a:r>
            <a:br>
              <a:rPr lang="en-GB" sz="3400" dirty="0">
                <a:solidFill>
                  <a:schemeClr val="bg1"/>
                </a:solidFill>
              </a:rPr>
            </a:br>
            <a:r>
              <a:rPr lang="en-GB" sz="3400" dirty="0">
                <a:solidFill>
                  <a:schemeClr val="bg1"/>
                </a:solidFill>
              </a:rPr>
              <a:t>translate it into simpler language.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F31A67A1-DE5F-F02E-D8DE-9BAA6DCD4E96}"/>
              </a:ext>
            </a:extLst>
          </p:cNvPr>
          <p:cNvCxnSpPr>
            <a:cxnSpLocks/>
          </p:cNvCxnSpPr>
          <p:nvPr/>
        </p:nvCxnSpPr>
        <p:spPr>
          <a:xfrm>
            <a:off x="2283832" y="3376318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6AF529A0-33B7-8A08-717E-1A79CFB519BA}"/>
              </a:ext>
            </a:extLst>
          </p:cNvPr>
          <p:cNvCxnSpPr>
            <a:cxnSpLocks/>
          </p:cNvCxnSpPr>
          <p:nvPr/>
        </p:nvCxnSpPr>
        <p:spPr>
          <a:xfrm>
            <a:off x="2283832" y="4901641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00512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CB086559-B5FB-1A9A-82A9-FE86BC196D7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5" y="0"/>
            <a:ext cx="12178469" cy="6858000"/>
          </a:xfrm>
          <a:prstGeom prst="rect">
            <a:avLst/>
          </a:prstGeom>
        </p:spPr>
      </p:pic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36978792-A5EE-496B-B0E0-C6FD309BE292}"/>
              </a:ext>
            </a:extLst>
          </p:cNvPr>
          <p:cNvSpPr/>
          <p:nvPr/>
        </p:nvSpPr>
        <p:spPr>
          <a:xfrm>
            <a:off x="2139518" y="1660124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pic>
        <p:nvPicPr>
          <p:cNvPr id="9" name="Picture 8" descr="A picture containing text&#10;&#10;Description automatically generated">
            <a:extLst>
              <a:ext uri="{FF2B5EF4-FFF2-40B4-BE49-F238E27FC236}">
                <a16:creationId xmlns:a16="http://schemas.microsoft.com/office/drawing/2014/main" id="{8631F5E2-E18F-1587-F217-04424B6CA0E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389437" y="3806660"/>
            <a:ext cx="2556073" cy="1424548"/>
          </a:xfrm>
          <a:prstGeom prst="rect">
            <a:avLst/>
          </a:prstGeom>
        </p:spPr>
      </p:pic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573434"/>
            <a:ext cx="8709891" cy="870533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</a:rPr>
              <a:t>Here are this week’s spellings to practise: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4A98FF5-4F3C-D9B6-7AF1-1894F09399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14394" y="1724611"/>
            <a:ext cx="7459640" cy="40725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2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sz="2800" noProof="0" dirty="0">
                <a:solidFill>
                  <a:schemeClr val="tx1"/>
                </a:solidFill>
                <a:latin typeface="Andika" panose="02000000000000000000" pitchFamily="2" charset="0"/>
              </a:rPr>
              <a:t>activate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sz="2800" noProof="0" dirty="0">
                <a:solidFill>
                  <a:schemeClr val="tx1"/>
                </a:solidFill>
                <a:latin typeface="Andika" panose="02000000000000000000" pitchFamily="2" charset="0"/>
              </a:rPr>
              <a:t>celebrate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sz="2800" noProof="0" dirty="0">
                <a:solidFill>
                  <a:schemeClr val="tx1"/>
                </a:solidFill>
                <a:latin typeface="Andika" panose="02000000000000000000" pitchFamily="2" charset="0"/>
              </a:rPr>
              <a:t>decorate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sz="2800" noProof="0" dirty="0">
                <a:solidFill>
                  <a:schemeClr val="tx1"/>
                </a:solidFill>
                <a:latin typeface="Andika" panose="02000000000000000000" pitchFamily="2" charset="0"/>
              </a:rPr>
              <a:t>separate 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sz="2800" noProof="0" dirty="0">
                <a:solidFill>
                  <a:schemeClr val="tx1"/>
                </a:solidFill>
                <a:latin typeface="Andika" panose="02000000000000000000" pitchFamily="2" charset="0"/>
              </a:rPr>
              <a:t>desperate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sz="2800" noProof="0" dirty="0">
                <a:solidFill>
                  <a:schemeClr val="tx1"/>
                </a:solidFill>
                <a:latin typeface="Andika" panose="02000000000000000000" pitchFamily="2" charset="0"/>
              </a:rPr>
              <a:t>translate 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sz="2800" noProof="0" dirty="0">
                <a:solidFill>
                  <a:schemeClr val="tx1"/>
                </a:solidFill>
                <a:latin typeface="Andika" panose="02000000000000000000" pitchFamily="2" charset="0"/>
              </a:rPr>
              <a:t>concentrate 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sz="2800" noProof="0" dirty="0">
                <a:solidFill>
                  <a:schemeClr val="tx1"/>
                </a:solidFill>
                <a:latin typeface="Andika" panose="02000000000000000000" pitchFamily="2" charset="0"/>
              </a:rPr>
              <a:t>educate 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sz="2800" noProof="0" dirty="0">
                <a:solidFill>
                  <a:schemeClr val="tx1"/>
                </a:solidFill>
                <a:latin typeface="Andika" panose="02000000000000000000" pitchFamily="2" charset="0"/>
              </a:rPr>
              <a:t>estimate 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sz="2800" noProof="0" dirty="0">
                <a:solidFill>
                  <a:schemeClr val="tx1"/>
                </a:solidFill>
                <a:latin typeface="Andika" panose="02000000000000000000" pitchFamily="2" charset="0"/>
              </a:rPr>
              <a:t>motivate 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sz="2800" noProof="0" dirty="0">
                <a:solidFill>
                  <a:schemeClr val="tx1"/>
                </a:solidFill>
                <a:latin typeface="Andika" panose="02000000000000000000" pitchFamily="2" charset="0"/>
              </a:rPr>
              <a:t>locate 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sz="2800" noProof="0" dirty="0">
                <a:solidFill>
                  <a:schemeClr val="tx1"/>
                </a:solidFill>
                <a:latin typeface="Andika" panose="02000000000000000000" pitchFamily="2" charset="0"/>
              </a:rPr>
              <a:t>investigate 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D950D525-0002-1CE1-9E55-5F24B4AC5FF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0381" y="-280644"/>
            <a:ext cx="1562456" cy="257868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Rectangle: Rounded Corners 1">
            <a:hlinkClick r:id="rId6"/>
            <a:extLst>
              <a:ext uri="{FF2B5EF4-FFF2-40B4-BE49-F238E27FC236}">
                <a16:creationId xmlns:a16="http://schemas.microsoft.com/office/drawing/2014/main" id="{AB87BF5D-373E-1FE4-5A88-17C0198A8616}"/>
              </a:ext>
            </a:extLst>
          </p:cNvPr>
          <p:cNvSpPr/>
          <p:nvPr/>
        </p:nvSpPr>
        <p:spPr>
          <a:xfrm>
            <a:off x="8941591" y="5524105"/>
            <a:ext cx="3064887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</a:t>
            </a:r>
            <a:br>
              <a:rPr lang="en-GB" sz="2400" b="1" dirty="0">
                <a:solidFill>
                  <a:schemeClr val="bg1"/>
                </a:solidFill>
              </a:rPr>
            </a:br>
            <a:r>
              <a:rPr lang="en-GB" sz="2400" b="1" dirty="0">
                <a:solidFill>
                  <a:schemeClr val="bg1"/>
                </a:solidFill>
              </a:rPr>
              <a:t>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3.7037E-6 L 1.29115 0.3412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557" y="1706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5831799-0FE3-BFFE-90F7-C9A1181C4C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iagram, background pattern&#10;&#10;Description automatically generated">
            <a:extLst>
              <a:ext uri="{FF2B5EF4-FFF2-40B4-BE49-F238E27FC236}">
                <a16:creationId xmlns:a16="http://schemas.microsoft.com/office/drawing/2014/main" id="{AF53513B-BE21-22F2-AADC-3AB58616E21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4F2EEDB3-E2C9-2609-4622-F7792D39BA6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39348276"/>
              </p:ext>
            </p:extLst>
          </p:nvPr>
        </p:nvGraphicFramePr>
        <p:xfrm>
          <a:off x="297725" y="216825"/>
          <a:ext cx="5615868" cy="652633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88175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2971800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455893">
                  <a:extLst>
                    <a:ext uri="{9D8B030D-6E8A-4147-A177-3AD203B41FA5}">
                      <a16:colId xmlns:a16="http://schemas.microsoft.com/office/drawing/2014/main" val="3045675926"/>
                    </a:ext>
                  </a:extLst>
                </a:gridCol>
              </a:tblGrid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More than one or she/he/it does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cats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88046241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foxes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33719759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5806432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-ing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Happening now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jumping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42790599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Comparing two things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3476794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Comparing 3 or more things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02719980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-ness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kindness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0311740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windy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4883615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ly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In a particular way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quickly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6920132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ment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Result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enjoyment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9970860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ful</a:t>
                      </a:r>
                      <a:endParaRPr lang="en-GB" sz="1400" i="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Full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hopeful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8266087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Without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careless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59875631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-ion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action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751916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storage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4312423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</a:t>
                      </a:r>
                      <a:r>
                        <a:rPr lang="en-GB" sz="1600" i="0" dirty="0" err="1"/>
                        <a:t>ure</a:t>
                      </a:r>
                      <a:endParaRPr lang="en-GB" sz="16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failure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65645942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ian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 person who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musician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4434038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-or &amp; -er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actor/teacher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3421467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</a:t>
                      </a:r>
                      <a:r>
                        <a:rPr lang="en-GB" sz="1600" i="0" dirty="0" err="1"/>
                        <a:t>ist</a:t>
                      </a:r>
                      <a:endParaRPr lang="en-GB" sz="16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 person who believes or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artist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58560610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-ant &amp; -</a:t>
                      </a:r>
                      <a:r>
                        <a:rPr lang="en-GB" sz="1600" i="0" dirty="0" err="1"/>
                        <a:t>ent</a:t>
                      </a:r>
                      <a:endParaRPr lang="en-GB" sz="16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person who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assistant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87008801"/>
                  </a:ext>
                </a:extLst>
              </a:tr>
            </a:tbl>
          </a:graphicData>
        </a:graphic>
      </p:graphicFrame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9550D306-21AF-A061-C7DA-5E557E343A9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22663720"/>
              </p:ext>
            </p:extLst>
          </p:nvPr>
        </p:nvGraphicFramePr>
        <p:xfrm>
          <a:off x="6095999" y="1707193"/>
          <a:ext cx="5798275" cy="502419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22401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2844800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531074">
                  <a:extLst>
                    <a:ext uri="{9D8B030D-6E8A-4147-A177-3AD203B41FA5}">
                      <a16:colId xmlns:a16="http://schemas.microsoft.com/office/drawing/2014/main" val="562131854"/>
                    </a:ext>
                  </a:extLst>
                </a:gridCol>
              </a:tblGrid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-hood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The state of being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childhood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10670799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-ward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Direction or movement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forward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27418558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-al &amp;-</a:t>
                      </a:r>
                      <a:r>
                        <a:rPr lang="en-GB" sz="1400" i="0" dirty="0" err="1"/>
                        <a:t>ial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natural/official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1939024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ary</a:t>
                      </a:r>
                      <a:r>
                        <a:rPr lang="en-GB" sz="1400" i="0" dirty="0"/>
                        <a:t>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Relating to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primary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12000507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ery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place or collection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bakery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38502627"/>
                  </a:ext>
                </a:extLst>
              </a:tr>
              <a:tr h="517748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ive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t">
                        <a:lnSpc>
                          <a:spcPts val="1500"/>
                        </a:lnSpc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Having the nature of / tending to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t">
                        <a:lnSpc>
                          <a:spcPts val="1500"/>
                        </a:lnSpc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active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99528608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ous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dangerous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26378613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-ship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friendship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78696866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-ty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safety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86728503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ity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activity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95465903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ence</a:t>
                      </a:r>
                      <a:r>
                        <a:rPr lang="en-GB" sz="1400" i="0" dirty="0"/>
                        <a:t> &amp; -</a:t>
                      </a:r>
                      <a:r>
                        <a:rPr lang="en-GB" sz="1400" i="0" dirty="0" err="1"/>
                        <a:t>ance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difference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83900548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en</a:t>
                      </a:r>
                      <a:endParaRPr lang="en-GB" sz="1400" i="0" dirty="0"/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Make or become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soften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06460224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6F79BCFB-B4D3-848A-3202-A82B8251D8EA}"/>
              </a:ext>
            </a:extLst>
          </p:cNvPr>
          <p:cNvSpPr txBox="1">
            <a:spLocks/>
          </p:cNvSpPr>
          <p:nvPr/>
        </p:nvSpPr>
        <p:spPr>
          <a:xfrm>
            <a:off x="6095999" y="210246"/>
            <a:ext cx="4951324" cy="600080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8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Suffixes we have met!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074EE98-91F8-A96B-A766-EB77B9F9E6DB}"/>
              </a:ext>
            </a:extLst>
          </p:cNvPr>
          <p:cNvSpPr txBox="1">
            <a:spLocks/>
          </p:cNvSpPr>
          <p:nvPr/>
        </p:nvSpPr>
        <p:spPr>
          <a:xfrm>
            <a:off x="6095999" y="963257"/>
            <a:ext cx="4951324" cy="600080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Can you fill in the blanks?</a:t>
            </a:r>
          </a:p>
        </p:txBody>
      </p:sp>
    </p:spTree>
    <p:extLst>
      <p:ext uri="{BB962C8B-B14F-4D97-AF65-F5344CB8AC3E}">
        <p14:creationId xmlns:p14="http://schemas.microsoft.com/office/powerpoint/2010/main" val="1350581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5364C87-2265-FFAB-F05B-6694F8DE353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iagram, background pattern&#10;&#10;Description automatically generated">
            <a:extLst>
              <a:ext uri="{FF2B5EF4-FFF2-40B4-BE49-F238E27FC236}">
                <a16:creationId xmlns:a16="http://schemas.microsoft.com/office/drawing/2014/main" id="{3D40013F-D9B3-FC77-3D18-1E85F310D34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E2AB38C5-154D-2568-9AC0-E8333C6DC2C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70083466"/>
              </p:ext>
            </p:extLst>
          </p:nvPr>
        </p:nvGraphicFramePr>
        <p:xfrm>
          <a:off x="297725" y="216825"/>
          <a:ext cx="5615868" cy="652633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88175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2971800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455893">
                  <a:extLst>
                    <a:ext uri="{9D8B030D-6E8A-4147-A177-3AD203B41FA5}">
                      <a16:colId xmlns:a16="http://schemas.microsoft.com/office/drawing/2014/main" val="3045675926"/>
                    </a:ext>
                  </a:extLst>
                </a:gridCol>
              </a:tblGrid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More than one or she/he/it does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cats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88046241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More than one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foxes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33719759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5806432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-ing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Happening now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jumping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42790599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Comparing two things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3476794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Comparing 3 or more things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02719980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-ness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kindness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0311740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windy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4883615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ly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In a particular way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quickly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6920132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ment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Result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enjoyment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9970860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ful</a:t>
                      </a:r>
                      <a:endParaRPr lang="en-GB" sz="1400" i="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Full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hopeful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8266087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Without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careless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59875631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-ion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action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751916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storage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4312423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</a:t>
                      </a:r>
                      <a:r>
                        <a:rPr lang="en-GB" sz="1600" i="0" dirty="0" err="1"/>
                        <a:t>ure</a:t>
                      </a:r>
                      <a:endParaRPr lang="en-GB" sz="16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failure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65645942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ian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 person who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musician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4434038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-or &amp; -er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actor/teacher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3421467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</a:t>
                      </a:r>
                      <a:r>
                        <a:rPr lang="en-GB" sz="1600" i="0" dirty="0" err="1"/>
                        <a:t>ist</a:t>
                      </a:r>
                      <a:endParaRPr lang="en-GB" sz="16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 person who believes or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artist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58560610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-ant &amp; -</a:t>
                      </a:r>
                      <a:r>
                        <a:rPr lang="en-GB" sz="1600" i="0" dirty="0" err="1"/>
                        <a:t>ent</a:t>
                      </a:r>
                      <a:endParaRPr lang="en-GB" sz="16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person who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assistant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87008801"/>
                  </a:ext>
                </a:extLst>
              </a:tr>
            </a:tbl>
          </a:graphicData>
        </a:graphic>
      </p:graphicFrame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5B2FBD46-C235-9B8C-0AAC-5AA30A62448D}"/>
              </a:ext>
            </a:extLst>
          </p:cNvPr>
          <p:cNvGraphicFramePr>
            <a:graphicFrameLocks noGrp="1"/>
          </p:cNvGraphicFramePr>
          <p:nvPr/>
        </p:nvGraphicFramePr>
        <p:xfrm>
          <a:off x="6095999" y="1707193"/>
          <a:ext cx="5798275" cy="502419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22401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2844800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531074">
                  <a:extLst>
                    <a:ext uri="{9D8B030D-6E8A-4147-A177-3AD203B41FA5}">
                      <a16:colId xmlns:a16="http://schemas.microsoft.com/office/drawing/2014/main" val="562131854"/>
                    </a:ext>
                  </a:extLst>
                </a:gridCol>
              </a:tblGrid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-hood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The state of being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childhood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10670799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-ward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Direction or movement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forward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27418558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-al &amp;-</a:t>
                      </a:r>
                      <a:r>
                        <a:rPr lang="en-GB" sz="1400" i="0" dirty="0" err="1"/>
                        <a:t>ial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natural/official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1939024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ary</a:t>
                      </a:r>
                      <a:r>
                        <a:rPr lang="en-GB" sz="1400" i="0" dirty="0"/>
                        <a:t>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Relating to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primary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12000507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ery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place or collection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bakery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38502627"/>
                  </a:ext>
                </a:extLst>
              </a:tr>
              <a:tr h="517748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ive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t">
                        <a:lnSpc>
                          <a:spcPts val="1500"/>
                        </a:lnSpc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Having the nature of / tending to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t">
                        <a:lnSpc>
                          <a:spcPts val="1500"/>
                        </a:lnSpc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active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99528608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ous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dangerous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26378613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-ship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friendship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78696866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-ty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safety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86728503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ity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activity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95465903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ence</a:t>
                      </a:r>
                      <a:r>
                        <a:rPr lang="en-GB" sz="1400" i="0" dirty="0"/>
                        <a:t> &amp; -</a:t>
                      </a:r>
                      <a:r>
                        <a:rPr lang="en-GB" sz="1400" i="0" dirty="0" err="1"/>
                        <a:t>ance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difference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83900548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en</a:t>
                      </a:r>
                      <a:endParaRPr lang="en-GB" sz="1400" i="0" dirty="0"/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Make or become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soften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06460224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D432777B-F959-ACF8-48D7-CFBAD02F96FB}"/>
              </a:ext>
            </a:extLst>
          </p:cNvPr>
          <p:cNvSpPr txBox="1">
            <a:spLocks/>
          </p:cNvSpPr>
          <p:nvPr/>
        </p:nvSpPr>
        <p:spPr>
          <a:xfrm>
            <a:off x="6095999" y="210246"/>
            <a:ext cx="4951324" cy="600080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8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Suffixes we have met!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CA96CFF3-34EC-6E32-B8B0-C0F65313AEA0}"/>
              </a:ext>
            </a:extLst>
          </p:cNvPr>
          <p:cNvSpPr txBox="1">
            <a:spLocks/>
          </p:cNvSpPr>
          <p:nvPr/>
        </p:nvSpPr>
        <p:spPr>
          <a:xfrm>
            <a:off x="6095999" y="963257"/>
            <a:ext cx="4951324" cy="600080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Can you fill in the blanks?</a:t>
            </a:r>
          </a:p>
        </p:txBody>
      </p:sp>
    </p:spTree>
    <p:extLst>
      <p:ext uri="{BB962C8B-B14F-4D97-AF65-F5344CB8AC3E}">
        <p14:creationId xmlns:p14="http://schemas.microsoft.com/office/powerpoint/2010/main" val="391002889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885AEBC-613E-04D8-FE50-CA11C4023CE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iagram, background pattern&#10;&#10;Description automatically generated">
            <a:extLst>
              <a:ext uri="{FF2B5EF4-FFF2-40B4-BE49-F238E27FC236}">
                <a16:creationId xmlns:a16="http://schemas.microsoft.com/office/drawing/2014/main" id="{9CEF3367-9C28-4FA5-EB86-23524EC9200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2F74580E-7097-FE04-959E-47FCEDE54E6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50830869"/>
              </p:ext>
            </p:extLst>
          </p:nvPr>
        </p:nvGraphicFramePr>
        <p:xfrm>
          <a:off x="297725" y="216825"/>
          <a:ext cx="5615868" cy="652633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88175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2971800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455893">
                  <a:extLst>
                    <a:ext uri="{9D8B030D-6E8A-4147-A177-3AD203B41FA5}">
                      <a16:colId xmlns:a16="http://schemas.microsoft.com/office/drawing/2014/main" val="3045675926"/>
                    </a:ext>
                  </a:extLst>
                </a:gridCol>
              </a:tblGrid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More than one or she/he/it does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cats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88046241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More than one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foxes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33719759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Happened in the past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5806432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-ing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Happening now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jumping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42790599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Comparing two things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3476794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Comparing 3 or more things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02719980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-ness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kindness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0311740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windy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4883615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ly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In a particular way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quickly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6920132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ment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Result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enjoyment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9970860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ful</a:t>
                      </a:r>
                      <a:endParaRPr lang="en-GB" sz="1400" i="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Full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hopeful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8266087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Without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careless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59875631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-ion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action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751916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storage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4312423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</a:t>
                      </a:r>
                      <a:r>
                        <a:rPr lang="en-GB" sz="1600" i="0" dirty="0" err="1"/>
                        <a:t>ure</a:t>
                      </a:r>
                      <a:endParaRPr lang="en-GB" sz="16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failure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65645942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ian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 person who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musician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4434038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-or &amp; -er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actor/teacher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3421467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</a:t>
                      </a:r>
                      <a:r>
                        <a:rPr lang="en-GB" sz="1600" i="0" dirty="0" err="1"/>
                        <a:t>ist</a:t>
                      </a:r>
                      <a:endParaRPr lang="en-GB" sz="16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 person who believes or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artist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58560610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-ant &amp; -</a:t>
                      </a:r>
                      <a:r>
                        <a:rPr lang="en-GB" sz="1600" i="0" dirty="0" err="1"/>
                        <a:t>ent</a:t>
                      </a:r>
                      <a:endParaRPr lang="en-GB" sz="16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person who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assistant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87008801"/>
                  </a:ext>
                </a:extLst>
              </a:tr>
            </a:tbl>
          </a:graphicData>
        </a:graphic>
      </p:graphicFrame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258A72D5-9AC6-C28E-8336-113EE34C3E2F}"/>
              </a:ext>
            </a:extLst>
          </p:cNvPr>
          <p:cNvGraphicFramePr>
            <a:graphicFrameLocks noGrp="1"/>
          </p:cNvGraphicFramePr>
          <p:nvPr/>
        </p:nvGraphicFramePr>
        <p:xfrm>
          <a:off x="6095999" y="1707193"/>
          <a:ext cx="5798275" cy="502419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22401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2844800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531074">
                  <a:extLst>
                    <a:ext uri="{9D8B030D-6E8A-4147-A177-3AD203B41FA5}">
                      <a16:colId xmlns:a16="http://schemas.microsoft.com/office/drawing/2014/main" val="562131854"/>
                    </a:ext>
                  </a:extLst>
                </a:gridCol>
              </a:tblGrid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-hood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The state of being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childhood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10670799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-ward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Direction or movement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forward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27418558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-al &amp;-</a:t>
                      </a:r>
                      <a:r>
                        <a:rPr lang="en-GB" sz="1400" i="0" dirty="0" err="1"/>
                        <a:t>ial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natural/official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1939024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ary</a:t>
                      </a:r>
                      <a:r>
                        <a:rPr lang="en-GB" sz="1400" i="0" dirty="0"/>
                        <a:t>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Relating to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primary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12000507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ery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place or collection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bakery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38502627"/>
                  </a:ext>
                </a:extLst>
              </a:tr>
              <a:tr h="517748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ive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t">
                        <a:lnSpc>
                          <a:spcPts val="1500"/>
                        </a:lnSpc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Having the nature of / tending to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t">
                        <a:lnSpc>
                          <a:spcPts val="1500"/>
                        </a:lnSpc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active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99528608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ous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dangerous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26378613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-ship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friendship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78696866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-ty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safety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86728503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ity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activity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95465903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ence</a:t>
                      </a:r>
                      <a:r>
                        <a:rPr lang="en-GB" sz="1400" i="0" dirty="0"/>
                        <a:t> &amp; -</a:t>
                      </a:r>
                      <a:r>
                        <a:rPr lang="en-GB" sz="1400" i="0" dirty="0" err="1"/>
                        <a:t>ance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difference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83900548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en</a:t>
                      </a:r>
                      <a:endParaRPr lang="en-GB" sz="1400" i="0" dirty="0"/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Make or become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soften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06460224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0790D416-F026-2B6C-BFC9-5F9775853731}"/>
              </a:ext>
            </a:extLst>
          </p:cNvPr>
          <p:cNvSpPr txBox="1">
            <a:spLocks/>
          </p:cNvSpPr>
          <p:nvPr/>
        </p:nvSpPr>
        <p:spPr>
          <a:xfrm>
            <a:off x="6095999" y="210246"/>
            <a:ext cx="4951324" cy="600080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8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Suffixes we have met!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1E216BE-F6AC-AAAE-1EF6-C4C913BFC0BC}"/>
              </a:ext>
            </a:extLst>
          </p:cNvPr>
          <p:cNvSpPr txBox="1">
            <a:spLocks/>
          </p:cNvSpPr>
          <p:nvPr/>
        </p:nvSpPr>
        <p:spPr>
          <a:xfrm>
            <a:off x="6095999" y="963257"/>
            <a:ext cx="4951324" cy="600080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Can you fill in the blanks?</a:t>
            </a:r>
          </a:p>
        </p:txBody>
      </p:sp>
    </p:spTree>
    <p:extLst>
      <p:ext uri="{BB962C8B-B14F-4D97-AF65-F5344CB8AC3E}">
        <p14:creationId xmlns:p14="http://schemas.microsoft.com/office/powerpoint/2010/main" val="111545582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152E390-FF7A-3054-79DF-98550D7C5EF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iagram, background pattern&#10;&#10;Description automatically generated">
            <a:extLst>
              <a:ext uri="{FF2B5EF4-FFF2-40B4-BE49-F238E27FC236}">
                <a16:creationId xmlns:a16="http://schemas.microsoft.com/office/drawing/2014/main" id="{015289CE-5F88-A5E9-80B2-2686D2A5C95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9FEF2210-9453-1202-90FD-AA212D9115A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05598706"/>
              </p:ext>
            </p:extLst>
          </p:nvPr>
        </p:nvGraphicFramePr>
        <p:xfrm>
          <a:off x="297725" y="216825"/>
          <a:ext cx="5615868" cy="652633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88175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2971800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455893">
                  <a:extLst>
                    <a:ext uri="{9D8B030D-6E8A-4147-A177-3AD203B41FA5}">
                      <a16:colId xmlns:a16="http://schemas.microsoft.com/office/drawing/2014/main" val="3045675926"/>
                    </a:ext>
                  </a:extLst>
                </a:gridCol>
              </a:tblGrid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More than one or she/he/it does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cats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88046241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More than one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foxes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33719759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Happened in the past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5806432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-ing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Happening now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jumping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42790599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Comparing two things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3476794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Comparing 3 or more things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02719980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-ness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kindness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0311740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windy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4883615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ly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In a particular way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quickly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6920132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ment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Result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enjoyment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9970860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ful</a:t>
                      </a:r>
                      <a:endParaRPr lang="en-GB" sz="1400" i="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Full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hopeful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8266087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Without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careless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59875631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-ion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action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751916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storage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4312423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</a:t>
                      </a:r>
                      <a:r>
                        <a:rPr lang="en-GB" sz="1600" i="0" dirty="0" err="1"/>
                        <a:t>ure</a:t>
                      </a:r>
                      <a:endParaRPr lang="en-GB" sz="16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failure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65645942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ian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 person who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musician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4434038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-or &amp; -er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actor/teacher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3421467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</a:t>
                      </a:r>
                      <a:r>
                        <a:rPr lang="en-GB" sz="1600" i="0" dirty="0" err="1"/>
                        <a:t>ist</a:t>
                      </a:r>
                      <a:endParaRPr lang="en-GB" sz="16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 person who believes or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artist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58560610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-ant &amp; -</a:t>
                      </a:r>
                      <a:r>
                        <a:rPr lang="en-GB" sz="1600" i="0" dirty="0" err="1"/>
                        <a:t>ent</a:t>
                      </a:r>
                      <a:endParaRPr lang="en-GB" sz="16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person who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assistant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87008801"/>
                  </a:ext>
                </a:extLst>
              </a:tr>
            </a:tbl>
          </a:graphicData>
        </a:graphic>
      </p:graphicFrame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C4EEA1D3-8D82-2EA8-C5C0-FB959D2C74A5}"/>
              </a:ext>
            </a:extLst>
          </p:cNvPr>
          <p:cNvGraphicFramePr>
            <a:graphicFrameLocks noGrp="1"/>
          </p:cNvGraphicFramePr>
          <p:nvPr/>
        </p:nvGraphicFramePr>
        <p:xfrm>
          <a:off x="6095999" y="1707193"/>
          <a:ext cx="5798275" cy="502419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22401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2844800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531074">
                  <a:extLst>
                    <a:ext uri="{9D8B030D-6E8A-4147-A177-3AD203B41FA5}">
                      <a16:colId xmlns:a16="http://schemas.microsoft.com/office/drawing/2014/main" val="562131854"/>
                    </a:ext>
                  </a:extLst>
                </a:gridCol>
              </a:tblGrid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-hood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The state of being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childhood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10670799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-ward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Direction or movement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forward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27418558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-al &amp;-</a:t>
                      </a:r>
                      <a:r>
                        <a:rPr lang="en-GB" sz="1400" i="0" dirty="0" err="1"/>
                        <a:t>ial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natural/official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1939024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ary</a:t>
                      </a:r>
                      <a:r>
                        <a:rPr lang="en-GB" sz="1400" i="0" dirty="0"/>
                        <a:t>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Relating to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primary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12000507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ery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place or collection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bakery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38502627"/>
                  </a:ext>
                </a:extLst>
              </a:tr>
              <a:tr h="517748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ive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t">
                        <a:lnSpc>
                          <a:spcPts val="1500"/>
                        </a:lnSpc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Having the nature of / tending to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t">
                        <a:lnSpc>
                          <a:spcPts val="1500"/>
                        </a:lnSpc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active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99528608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ous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dangerous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26378613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-ship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friendship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78696866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-ty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safety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86728503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ity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activity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95465903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ence</a:t>
                      </a:r>
                      <a:r>
                        <a:rPr lang="en-GB" sz="1400" i="0" dirty="0"/>
                        <a:t> &amp; -</a:t>
                      </a:r>
                      <a:r>
                        <a:rPr lang="en-GB" sz="1400" i="0" dirty="0" err="1"/>
                        <a:t>ance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difference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83900548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en</a:t>
                      </a:r>
                      <a:endParaRPr lang="en-GB" sz="1400" i="0" dirty="0"/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Make or become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soften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06460224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271BBEA0-8629-0D9C-4408-1579FCFF6F60}"/>
              </a:ext>
            </a:extLst>
          </p:cNvPr>
          <p:cNvSpPr txBox="1">
            <a:spLocks/>
          </p:cNvSpPr>
          <p:nvPr/>
        </p:nvSpPr>
        <p:spPr>
          <a:xfrm>
            <a:off x="6095999" y="210246"/>
            <a:ext cx="4951324" cy="600080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8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Suffixes we have met!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CB36B9E-C550-049A-1929-CDF1D239B770}"/>
              </a:ext>
            </a:extLst>
          </p:cNvPr>
          <p:cNvSpPr txBox="1">
            <a:spLocks/>
          </p:cNvSpPr>
          <p:nvPr/>
        </p:nvSpPr>
        <p:spPr>
          <a:xfrm>
            <a:off x="6095999" y="963257"/>
            <a:ext cx="4951324" cy="600080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Can you fill in the blanks?</a:t>
            </a:r>
          </a:p>
        </p:txBody>
      </p:sp>
    </p:spTree>
    <p:extLst>
      <p:ext uri="{BB962C8B-B14F-4D97-AF65-F5344CB8AC3E}">
        <p14:creationId xmlns:p14="http://schemas.microsoft.com/office/powerpoint/2010/main" val="84160922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311A2AE-802B-09A6-9819-99DF14C0EF6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iagram, background pattern&#10;&#10;Description automatically generated">
            <a:extLst>
              <a:ext uri="{FF2B5EF4-FFF2-40B4-BE49-F238E27FC236}">
                <a16:creationId xmlns:a16="http://schemas.microsoft.com/office/drawing/2014/main" id="{6C9B2E7A-DA7B-F164-B2D1-3A2B8D493BA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1ACADD15-5892-65FB-D75F-A3D929D28A8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21135083"/>
              </p:ext>
            </p:extLst>
          </p:nvPr>
        </p:nvGraphicFramePr>
        <p:xfrm>
          <a:off x="297725" y="216825"/>
          <a:ext cx="5615868" cy="652633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88175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2971800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455893">
                  <a:extLst>
                    <a:ext uri="{9D8B030D-6E8A-4147-A177-3AD203B41FA5}">
                      <a16:colId xmlns:a16="http://schemas.microsoft.com/office/drawing/2014/main" val="3045675926"/>
                    </a:ext>
                  </a:extLst>
                </a:gridCol>
              </a:tblGrid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More than one or she/he/it does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cats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88046241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More than one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foxes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33719759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Happened in the past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5806432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-ing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Happening now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jumping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42790599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Comparing two things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3476794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Comparing 3 or more things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02719980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-ness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kindness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0311740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windy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4883615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ly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In a particular way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quickly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6920132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ment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Result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enjoyment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9970860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ful</a:t>
                      </a:r>
                      <a:endParaRPr lang="en-GB" sz="1400" i="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Full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hopeful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8266087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Without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careless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59875631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-ion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action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751916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storage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4312423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</a:t>
                      </a:r>
                      <a:r>
                        <a:rPr lang="en-GB" sz="1600" i="0" dirty="0" err="1"/>
                        <a:t>ure</a:t>
                      </a:r>
                      <a:endParaRPr lang="en-GB" sz="16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failure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65645942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ian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 person who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musician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4434038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-or &amp; -er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actor/teacher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3421467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</a:t>
                      </a:r>
                      <a:r>
                        <a:rPr lang="en-GB" sz="1600" i="0" dirty="0" err="1"/>
                        <a:t>ist</a:t>
                      </a:r>
                      <a:endParaRPr lang="en-GB" sz="16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 person who believes or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artist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58560610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-ant &amp; -</a:t>
                      </a:r>
                      <a:r>
                        <a:rPr lang="en-GB" sz="1600" i="0" dirty="0" err="1"/>
                        <a:t>ent</a:t>
                      </a:r>
                      <a:endParaRPr lang="en-GB" sz="16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person who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assistant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87008801"/>
                  </a:ext>
                </a:extLst>
              </a:tr>
            </a:tbl>
          </a:graphicData>
        </a:graphic>
      </p:graphicFrame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BF556F2B-408C-7CDC-EDF0-D8B85F22E473}"/>
              </a:ext>
            </a:extLst>
          </p:cNvPr>
          <p:cNvGraphicFramePr>
            <a:graphicFrameLocks noGrp="1"/>
          </p:cNvGraphicFramePr>
          <p:nvPr/>
        </p:nvGraphicFramePr>
        <p:xfrm>
          <a:off x="6095999" y="1707193"/>
          <a:ext cx="5798275" cy="502419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22401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2844800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531074">
                  <a:extLst>
                    <a:ext uri="{9D8B030D-6E8A-4147-A177-3AD203B41FA5}">
                      <a16:colId xmlns:a16="http://schemas.microsoft.com/office/drawing/2014/main" val="562131854"/>
                    </a:ext>
                  </a:extLst>
                </a:gridCol>
              </a:tblGrid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-hood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The state of being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childhood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10670799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-ward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Direction or movement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forward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27418558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-al &amp;-</a:t>
                      </a:r>
                      <a:r>
                        <a:rPr lang="en-GB" sz="1400" i="0" dirty="0" err="1"/>
                        <a:t>ial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natural/official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1939024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ary</a:t>
                      </a:r>
                      <a:r>
                        <a:rPr lang="en-GB" sz="1400" i="0" dirty="0"/>
                        <a:t>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Relating to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primary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12000507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ery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place or collection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bakery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38502627"/>
                  </a:ext>
                </a:extLst>
              </a:tr>
              <a:tr h="517748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ive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t">
                        <a:lnSpc>
                          <a:spcPts val="1500"/>
                        </a:lnSpc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Having the nature of / tending to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t">
                        <a:lnSpc>
                          <a:spcPts val="1500"/>
                        </a:lnSpc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active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99528608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ous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dangerous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26378613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-ship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friendship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78696866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-ty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safety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86728503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ity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activity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95465903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ence</a:t>
                      </a:r>
                      <a:r>
                        <a:rPr lang="en-GB" sz="1400" i="0" dirty="0"/>
                        <a:t> &amp; -</a:t>
                      </a:r>
                      <a:r>
                        <a:rPr lang="en-GB" sz="1400" i="0" dirty="0" err="1"/>
                        <a:t>ance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difference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83900548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en</a:t>
                      </a:r>
                      <a:endParaRPr lang="en-GB" sz="1400" i="0" dirty="0"/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Make or become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soften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06460224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BDAED224-AED1-7E81-9C8B-2C8BA5993908}"/>
              </a:ext>
            </a:extLst>
          </p:cNvPr>
          <p:cNvSpPr txBox="1">
            <a:spLocks/>
          </p:cNvSpPr>
          <p:nvPr/>
        </p:nvSpPr>
        <p:spPr>
          <a:xfrm>
            <a:off x="6095999" y="210246"/>
            <a:ext cx="4951324" cy="600080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8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Suffixes we have met!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E795FD4C-44DB-D48F-B12B-A51F1533B3DB}"/>
              </a:ext>
            </a:extLst>
          </p:cNvPr>
          <p:cNvSpPr txBox="1">
            <a:spLocks/>
          </p:cNvSpPr>
          <p:nvPr/>
        </p:nvSpPr>
        <p:spPr>
          <a:xfrm>
            <a:off x="6095999" y="963257"/>
            <a:ext cx="4951324" cy="600080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Can you fill in the blanks?</a:t>
            </a:r>
          </a:p>
        </p:txBody>
      </p:sp>
    </p:spTree>
    <p:extLst>
      <p:ext uri="{BB962C8B-B14F-4D97-AF65-F5344CB8AC3E}">
        <p14:creationId xmlns:p14="http://schemas.microsoft.com/office/powerpoint/2010/main" val="387935161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3391</Words>
  <Application>Microsoft Office PowerPoint</Application>
  <PresentationFormat>Widescreen</PresentationFormat>
  <Paragraphs>1292</Paragraphs>
  <Slides>45</Slides>
  <Notes>34</Notes>
  <HiddenSlides>0</HiddenSlides>
  <MMClips>4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45</vt:i4>
      </vt:variant>
    </vt:vector>
  </HeadingPairs>
  <TitlesOfParts>
    <vt:vector size="48" baseType="lpstr">
      <vt:lpstr>Andika</vt:lpstr>
      <vt:lpstr>Arial</vt:lpstr>
      <vt:lpstr>Office Theme</vt:lpstr>
      <vt:lpstr> How to Use this PowerPoint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The suffix -ate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Can you spot the spelling mistakes?</vt:lpstr>
      <vt:lpstr>Can you spot the spelling mistakes?</vt:lpstr>
      <vt:lpstr>Here are this week’s spellings to practise: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Emile - Morphology</dc:title>
  <dc:creator>Glen Jones;Siobhan</dc:creator>
  <cp:lastModifiedBy>Glen Jones</cp:lastModifiedBy>
  <cp:revision>63</cp:revision>
  <dcterms:created xsi:type="dcterms:W3CDTF">2022-05-31T09:42:07Z</dcterms:created>
  <dcterms:modified xsi:type="dcterms:W3CDTF">2026-06-04T15:08:25Z</dcterms:modified>
</cp:coreProperties>
</file>